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3"/>
  </p:notesMasterIdLst>
  <p:handoutMasterIdLst>
    <p:handoutMasterId r:id="rId64"/>
  </p:handoutMasterIdLst>
  <p:sldIdLst>
    <p:sldId id="261" r:id="rId3"/>
    <p:sldId id="664" r:id="rId4"/>
    <p:sldId id="865" r:id="rId5"/>
    <p:sldId id="868" r:id="rId6"/>
    <p:sldId id="869" r:id="rId7"/>
    <p:sldId id="870" r:id="rId8"/>
    <p:sldId id="871" r:id="rId9"/>
    <p:sldId id="872" r:id="rId10"/>
    <p:sldId id="873" r:id="rId11"/>
    <p:sldId id="875" r:id="rId12"/>
    <p:sldId id="866" r:id="rId13"/>
    <p:sldId id="842" r:id="rId14"/>
    <p:sldId id="845" r:id="rId15"/>
    <p:sldId id="846" r:id="rId16"/>
    <p:sldId id="847" r:id="rId17"/>
    <p:sldId id="848" r:id="rId18"/>
    <p:sldId id="849" r:id="rId19"/>
    <p:sldId id="850" r:id="rId20"/>
    <p:sldId id="851" r:id="rId21"/>
    <p:sldId id="852" r:id="rId22"/>
    <p:sldId id="853" r:id="rId23"/>
    <p:sldId id="854" r:id="rId24"/>
    <p:sldId id="855" r:id="rId25"/>
    <p:sldId id="856" r:id="rId26"/>
    <p:sldId id="857" r:id="rId27"/>
    <p:sldId id="858" r:id="rId28"/>
    <p:sldId id="861" r:id="rId29"/>
    <p:sldId id="862" r:id="rId30"/>
    <p:sldId id="863" r:id="rId31"/>
    <p:sldId id="780" r:id="rId32"/>
    <p:sldId id="782" r:id="rId33"/>
    <p:sldId id="783" r:id="rId34"/>
    <p:sldId id="784" r:id="rId35"/>
    <p:sldId id="785" r:id="rId36"/>
    <p:sldId id="786" r:id="rId37"/>
    <p:sldId id="787" r:id="rId38"/>
    <p:sldId id="788" r:id="rId39"/>
    <p:sldId id="789" r:id="rId40"/>
    <p:sldId id="837" r:id="rId41"/>
    <p:sldId id="838" r:id="rId42"/>
    <p:sldId id="839" r:id="rId43"/>
    <p:sldId id="790" r:id="rId44"/>
    <p:sldId id="791" r:id="rId45"/>
    <p:sldId id="792" r:id="rId46"/>
    <p:sldId id="793" r:id="rId47"/>
    <p:sldId id="794" r:id="rId48"/>
    <p:sldId id="795" r:id="rId49"/>
    <p:sldId id="796" r:id="rId50"/>
    <p:sldId id="864" r:id="rId51"/>
    <p:sldId id="859" r:id="rId52"/>
    <p:sldId id="876" r:id="rId53"/>
    <p:sldId id="877" r:id="rId54"/>
    <p:sldId id="797" r:id="rId55"/>
    <p:sldId id="878" r:id="rId56"/>
    <p:sldId id="798" r:id="rId57"/>
    <p:sldId id="799" r:id="rId58"/>
    <p:sldId id="800" r:id="rId59"/>
    <p:sldId id="879" r:id="rId60"/>
    <p:sldId id="880" r:id="rId61"/>
    <p:sldId id="67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8" autoAdjust="0"/>
    <p:restoredTop sz="71341" autoAdjust="0"/>
  </p:normalViewPr>
  <p:slideViewPr>
    <p:cSldViewPr snapToGrid="0">
      <p:cViewPr varScale="1">
        <p:scale>
          <a:sx n="90" d="100"/>
          <a:sy n="90" d="100"/>
        </p:scale>
        <p:origin x="1408" y="18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10/18/16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oracle.com/technetwork/java/javase/downloads" TargetMode="External"/><Relationship Id="rId4" Type="http://schemas.openxmlformats.org/officeDocument/2006/relationships/hyperlink" Target="http://developer.android.com/sdk"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en.wikipedia.org/wiki/Reverse-DNS" TargetMode="External"/><Relationship Id="rId4" Type="http://schemas.openxmlformats.org/officeDocument/2006/relationships/hyperlink" Target="http://android.docs.uu3g.com/guide/topics/resources/providing-resources.html"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eveloper.android.com/guide/topics/manifest/manifest-intro.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eveloper.android.com/guide/developing/devices/index.html" TargetMode="External"/><Relationship Id="rId4" Type="http://schemas.openxmlformats.org/officeDocument/2006/relationships/hyperlink" Target="http://developer.android.com/guide/developing/devices/emulator.html"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X.509" TargetMode="External"/><Relationship Id="rId4" Type="http://schemas.openxmlformats.org/officeDocument/2006/relationships/hyperlink" Target="http://download.oracle.com/javase/1,5.0/docs/tooldocs/windows/keytool.html"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developer.android.com/guide/topics/resources/providing-resources.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elinux.org/Android_aapt"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download.oracle.com/javase/6/docs/technotes/tools/windows/javac.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en.wikipedia.org/wiki/Dalvik_(software)"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en.wikipedia.org/wiki/APK_(file_format)" TargetMode="External"/><Relationship Id="rId4" Type="http://schemas.openxmlformats.org/officeDocument/2006/relationships/hyperlink" Target="http://en.wikipedia.org/wiki/Winzip"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download.oracle.com/javase/6/docs/technotes/tools/windows/jarsigner.html" TargetMode="External"/><Relationship Id="rId4" Type="http://schemas.openxmlformats.org/officeDocument/2006/relationships/hyperlink" Target="http://en.wikipedia.org/wiki/PKCS"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eveloper.android.com/guide/developing/tools/zipalign.html" TargetMode="External"/><Relationship Id="rId4" Type="http://schemas.openxmlformats.org/officeDocument/2006/relationships/hyperlink" Target="http://developer.android.com/resources/articles/zipalign.html"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developer.android.com/guide/developing/tools/adb.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eveloper.android.com/tools/devices/managing-avds.html" TargetMode="External"/><Relationship Id="rId4" Type="http://schemas.openxmlformats.org/officeDocument/2006/relationships/hyperlink" Target="https://developer.android.com/tools/help/emulator.html" TargetMode="External"/><Relationship Id="rId5" Type="http://schemas.openxmlformats.org/officeDocument/2006/relationships/hyperlink" Target="https://developer.android.com/tools/help/mksdcard.html"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eveloper.android.com/tools/help/hierarchy-viewer.html" TargetMode="External"/><Relationship Id="rId4" Type="http://schemas.openxmlformats.org/officeDocument/2006/relationships/hyperlink" Target="https://developer.android.com/tools/help/sdk-manager.html" TargetMode="External"/><Relationship Id="rId5" Type="http://schemas.openxmlformats.org/officeDocument/2006/relationships/hyperlink" Target="https://developer.android.com/tools/help/sqlite3.html"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eveloper.android.com/tools/help/android-monitor.html" TargetMode="External"/><Relationship Id="rId4" Type="http://schemas.openxmlformats.org/officeDocument/2006/relationships/hyperlink" Target="https://developer.android.com/tools/help/adb.html" TargetMode="External"/><Relationship Id="rId5" Type="http://schemas.openxmlformats.org/officeDocument/2006/relationships/hyperlink" Target="https://developer.android.com/tools/help/shell.html" TargetMode="External"/><Relationship Id="rId6" Type="http://schemas.openxmlformats.org/officeDocument/2006/relationships/hyperlink" Target="https://developer.android.com/tools/debugging/ddms.html" TargetMode="External"/><Relationship Id="rId7" Type="http://schemas.openxmlformats.org/officeDocument/2006/relationships/hyperlink" Target="https://developer.android.com/tools/help/monitor.html" TargetMode="External"/><Relationship Id="rId8" Type="http://schemas.openxmlformats.org/officeDocument/2006/relationships/hyperlink" Target="https://developer.android.com/tools/help/systrace.html" TargetMode="External"/><Relationship Id="rId9" Type="http://schemas.openxmlformats.org/officeDocument/2006/relationships/hyperlink" Target="https://developer.android.com/tools/help/traceview.html" TargetMode="External"/><Relationship Id="rId10" Type="http://schemas.openxmlformats.org/officeDocument/2006/relationships/hyperlink" Target="https://developer.android.com/tools/help/gltracer.html" TargetMode="External"/><Relationship Id="rId11" Type="http://schemas.openxmlformats.org/officeDocument/2006/relationships/hyperlink" Target="https://developer.android.com/guide/topics/graphics/opengl.html" TargetMode="External"/><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eveloper.android.com/studio/command-line/apksigner.html" TargetMode="External"/><Relationship Id="rId4" Type="http://schemas.openxmlformats.org/officeDocument/2006/relationships/hyperlink" Target="https://developer.android.com/tools/help/jobb.html" TargetMode="External"/><Relationship Id="rId5" Type="http://schemas.openxmlformats.org/officeDocument/2006/relationships/hyperlink" Target="https://developer.android.com/google/play/expansion-files.html" TargetMode="External"/><Relationship Id="rId6" Type="http://schemas.openxmlformats.org/officeDocument/2006/relationships/hyperlink" Target="https://developer.android.com/tools/help/proguard.html" TargetMode="External"/><Relationship Id="rId7" Type="http://schemas.openxmlformats.org/officeDocument/2006/relationships/hyperlink" Target="https://developer.android.com/tools/help/zipalign.html" TargetMode="External"/><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eveloper.android.com/tools/help/draw9patch.html" TargetMode="External"/><Relationship Id="rId4" Type="http://schemas.openxmlformats.org/officeDocument/2006/relationships/hyperlink" Target="https://developer.android.com/reference/android/graphics/NinePatch.html" TargetMode="External"/><Relationship Id="rId5" Type="http://schemas.openxmlformats.org/officeDocument/2006/relationships/hyperlink" Target="https://developer.android.com/tools/help/etc1tool.html" TargetMode="External"/><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Do a find . on the root directory of the emulator</a:t>
            </a: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26127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source.android.com</a:t>
            </a: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751400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Unzip</a:t>
            </a:r>
            <a:r>
              <a:rPr lang="en-US" sz="1200" b="0" i="0" kern="1200" baseline="0" dirty="0" smtClean="0">
                <a:solidFill>
                  <a:schemeClr val="tx1"/>
                </a:solidFill>
                <a:effectLst/>
                <a:latin typeface="+mn-lt"/>
                <a:ea typeface="+mn-ea"/>
                <a:cs typeface="+mn-cs"/>
              </a:rPr>
              <a:t>ped </a:t>
            </a:r>
            <a:r>
              <a:rPr lang="en-US" sz="1200" b="0" i="0" kern="1200" baseline="0" dirty="0" err="1" smtClean="0">
                <a:solidFill>
                  <a:schemeClr val="tx1"/>
                </a:solidFill>
                <a:effectLst/>
                <a:latin typeface="+mn-lt"/>
                <a:ea typeface="+mn-ea"/>
                <a:cs typeface="+mn-cs"/>
              </a:rPr>
              <a:t>apk</a:t>
            </a:r>
            <a:r>
              <a:rPr lang="en-US" sz="1200" b="0" i="0" kern="1200" baseline="0" dirty="0" smtClean="0">
                <a:solidFill>
                  <a:schemeClr val="tx1"/>
                </a:solidFill>
                <a:effectLst/>
                <a:latin typeface="+mn-lt"/>
                <a:ea typeface="+mn-ea"/>
                <a:cs typeface="+mn-cs"/>
              </a:rPr>
              <a:t> – mostly unreadable</a:t>
            </a:r>
          </a:p>
          <a:p>
            <a:pPr fontAlgn="base"/>
            <a:r>
              <a:rPr lang="en-US" sz="1200" b="0" i="0" kern="1200" baseline="0" dirty="0" smtClean="0">
                <a:solidFill>
                  <a:schemeClr val="tx1"/>
                </a:solidFill>
                <a:effectLst/>
                <a:latin typeface="+mn-lt"/>
                <a:ea typeface="+mn-ea"/>
                <a:cs typeface="+mn-cs"/>
              </a:rPr>
              <a:t>But how do we get from out Java code to this format??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980175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a:t>
            </a:r>
            <a:r>
              <a:rPr lang="en-US" baseline="0" dirty="0" smtClean="0"/>
              <a:t> Java </a:t>
            </a:r>
            <a:r>
              <a:rPr lang="en-US" sz="1200" b="0" i="0" kern="1200" dirty="0" smtClean="0">
                <a:solidFill>
                  <a:schemeClr val="tx1"/>
                </a:solidFill>
                <a:effectLst/>
                <a:latin typeface="+mn-lt"/>
                <a:ea typeface="+mn-ea"/>
                <a:cs typeface="+mn-cs"/>
                <a:hlinkClick r:id="rId3"/>
              </a:rPr>
              <a:t>http://www.oracle.com/technetwork/java/javase/downloads</a:t>
            </a:r>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Download Android </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4"/>
              </a:rPr>
              <a:t>http://developer.android.com/sdk</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download includes the core parts of Android. In addition you need SDK(s) for the specific Android platforms you will develop for and test on. Launch the SDK manager GUI, select </a:t>
            </a:r>
            <a:r>
              <a:rPr lang="en-US" sz="1200" b="0" i="1" kern="1200" dirty="0" smtClean="0">
                <a:solidFill>
                  <a:schemeClr val="tx1"/>
                </a:solidFill>
                <a:effectLst/>
                <a:latin typeface="+mn-lt"/>
                <a:ea typeface="+mn-ea"/>
                <a:cs typeface="+mn-cs"/>
              </a:rPr>
              <a:t>Available packages</a:t>
            </a:r>
            <a:r>
              <a:rPr lang="en-US" sz="1200" b="0" i="0" kern="1200" dirty="0" smtClean="0">
                <a:solidFill>
                  <a:schemeClr val="tx1"/>
                </a:solidFill>
                <a:effectLst/>
                <a:latin typeface="+mn-lt"/>
                <a:ea typeface="+mn-ea"/>
                <a:cs typeface="+mn-cs"/>
              </a:rPr>
              <a:t> and open the </a:t>
            </a:r>
            <a:r>
              <a:rPr lang="en-US" sz="1200" b="0" i="1" kern="1200" dirty="0" smtClean="0">
                <a:solidFill>
                  <a:schemeClr val="tx1"/>
                </a:solidFill>
                <a:effectLst/>
                <a:latin typeface="+mn-lt"/>
                <a:ea typeface="+mn-ea"/>
                <a:cs typeface="+mn-cs"/>
              </a:rPr>
              <a:t>Android Repository</a:t>
            </a:r>
            <a:r>
              <a:rPr lang="en-US" sz="1200" b="0" i="0" kern="1200" dirty="0" smtClean="0">
                <a:solidFill>
                  <a:schemeClr val="tx1"/>
                </a:solidFill>
                <a:effectLst/>
                <a:latin typeface="+mn-lt"/>
                <a:ea typeface="+mn-ea"/>
                <a:cs typeface="+mn-cs"/>
              </a:rPr>
              <a:t>:</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Select the required platform/tool packages (all is fine) and hit the </a:t>
            </a:r>
            <a:r>
              <a:rPr lang="en-US" sz="1200" b="0" i="1" kern="1200" dirty="0" smtClean="0">
                <a:solidFill>
                  <a:schemeClr val="tx1"/>
                </a:solidFill>
                <a:effectLst/>
                <a:latin typeface="+mn-lt"/>
                <a:ea typeface="+mn-ea"/>
                <a:cs typeface="+mn-cs"/>
              </a:rPr>
              <a:t>Install Selected</a:t>
            </a:r>
            <a:r>
              <a:rPr lang="en-US" sz="1200" b="0" i="0" kern="1200" dirty="0" smtClean="0">
                <a:solidFill>
                  <a:schemeClr val="tx1"/>
                </a:solidFill>
                <a:effectLst/>
                <a:latin typeface="+mn-lt"/>
                <a:ea typeface="+mn-ea"/>
                <a:cs typeface="+mn-cs"/>
              </a:rPr>
              <a:t> button. After installation, the </a:t>
            </a:r>
            <a:r>
              <a:rPr lang="en-US" dirty="0" smtClean="0"/>
              <a:t>platform/</a:t>
            </a:r>
            <a:r>
              <a:rPr lang="en-US" sz="1200" b="0" i="0" kern="1200" dirty="0" smtClean="0">
                <a:solidFill>
                  <a:schemeClr val="tx1"/>
                </a:solidFill>
                <a:effectLst/>
                <a:latin typeface="+mn-lt"/>
                <a:ea typeface="+mn-ea"/>
                <a:cs typeface="+mn-cs"/>
              </a:rPr>
              <a:t> and </a:t>
            </a:r>
            <a:r>
              <a:rPr lang="en-US" dirty="0" smtClean="0"/>
              <a:t>platform-tools/</a:t>
            </a:r>
            <a:r>
              <a:rPr lang="en-US" sz="1200" b="0" i="0" kern="1200" dirty="0" smtClean="0">
                <a:solidFill>
                  <a:schemeClr val="tx1"/>
                </a:solidFill>
                <a:effectLst/>
                <a:latin typeface="+mn-lt"/>
                <a:ea typeface="+mn-ea"/>
                <a:cs typeface="+mn-cs"/>
              </a:rPr>
              <a:t> directories of </a:t>
            </a:r>
            <a:r>
              <a:rPr lang="en-US" dirty="0" smtClean="0"/>
              <a:t>ANDROID_HOME</a:t>
            </a:r>
            <a:r>
              <a:rPr lang="en-US" sz="1200" b="0" i="0" kern="1200" dirty="0" smtClean="0">
                <a:solidFill>
                  <a:schemeClr val="tx1"/>
                </a:solidFill>
                <a:effectLst/>
                <a:latin typeface="+mn-lt"/>
                <a:ea typeface="+mn-ea"/>
                <a:cs typeface="+mn-cs"/>
              </a:rPr>
              <a:t> should have been populated.</a:t>
            </a:r>
            <a:endParaRPr lang="en-US" baseline="0" dirty="0" smtClean="0"/>
          </a:p>
          <a:p>
            <a:endParaRPr lang="en-US" baseline="0" dirty="0" smtClean="0"/>
          </a:p>
          <a:p>
            <a:r>
              <a:rPr lang="en-US" baseline="0" dirty="0" smtClean="0"/>
              <a:t>From http://</a:t>
            </a:r>
            <a:r>
              <a:rPr lang="en-US" baseline="0" dirty="0" err="1" smtClean="0"/>
              <a:t>geosoft.no</a:t>
            </a:r>
            <a:r>
              <a:rPr lang="en-US" baseline="0" dirty="0" smtClean="0"/>
              <a:t>/development/</a:t>
            </a:r>
            <a:r>
              <a:rPr lang="en-US" baseline="0" dirty="0" err="1" smtClean="0"/>
              <a:t>android.html</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524193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Choose project name</a:t>
            </a:r>
          </a:p>
          <a:p>
            <a:r>
              <a:rPr lang="en-US" sz="1200" b="0" i="0" kern="1200" dirty="0" smtClean="0">
                <a:solidFill>
                  <a:schemeClr val="tx1"/>
                </a:solidFill>
                <a:effectLst/>
                <a:latin typeface="+mn-lt"/>
                <a:ea typeface="+mn-ea"/>
                <a:cs typeface="+mn-cs"/>
              </a:rPr>
              <a:t>At some disk location create a project directory that will hold the code, libraries and other files that constitutes the Android project. Create a pointer to this location:</a:t>
            </a:r>
          </a:p>
          <a:p>
            <a:r>
              <a:rPr lang="en-US" sz="1200" b="1" i="0" kern="1200" dirty="0" smtClean="0">
                <a:solidFill>
                  <a:schemeClr val="tx1"/>
                </a:solidFill>
                <a:effectLst/>
                <a:latin typeface="+mn-lt"/>
                <a:ea typeface="+mn-ea"/>
                <a:cs typeface="+mn-cs"/>
              </a:rPr>
              <a:t>4. Create development area</a:t>
            </a:r>
          </a:p>
          <a:p>
            <a:r>
              <a:rPr lang="en-US" sz="1200" b="0" i="0" kern="1200" dirty="0" smtClean="0">
                <a:solidFill>
                  <a:schemeClr val="tx1"/>
                </a:solidFill>
                <a:effectLst/>
                <a:latin typeface="+mn-lt"/>
                <a:ea typeface="+mn-ea"/>
                <a:cs typeface="+mn-cs"/>
              </a:rPr>
              <a:t>Beneath the project directory create sub directories as follows: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src</a:t>
            </a:r>
            <a:r>
              <a:rPr lang="en-US" sz="1200" b="0" i="0" kern="1200" dirty="0" smtClean="0">
                <a:solidFill>
                  <a:schemeClr val="tx1"/>
                </a:solidFill>
                <a:effectLst/>
                <a:latin typeface="+mn-lt"/>
                <a:ea typeface="+mn-ea"/>
                <a:cs typeface="+mn-cs"/>
              </a:rPr>
              <a:t>/ directory will hold java code and other source files in a package structure common for java projects. Using the </a:t>
            </a:r>
            <a:r>
              <a:rPr lang="en-US" sz="1200" b="0" i="1" kern="1200" dirty="0" smtClean="0">
                <a:solidFill>
                  <a:schemeClr val="tx1"/>
                </a:solidFill>
                <a:effectLst/>
                <a:latin typeface="+mn-lt"/>
                <a:ea typeface="+mn-ea"/>
                <a:cs typeface="+mn-cs"/>
                <a:hlinkClick r:id="rId3"/>
              </a:rPr>
              <a:t>reverse domain name system</a:t>
            </a:r>
            <a:r>
              <a:rPr lang="en-US" sz="1200" b="0" i="0" kern="1200" dirty="0" smtClean="0">
                <a:solidFill>
                  <a:schemeClr val="tx1"/>
                </a:solidFill>
                <a:effectLst/>
                <a:latin typeface="+mn-lt"/>
                <a:ea typeface="+mn-ea"/>
                <a:cs typeface="+mn-cs"/>
              </a:rPr>
              <a:t> (Reverse DNS) for package names is optional but recommended.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res/ directory will hold user provided resources like </a:t>
            </a:r>
            <a:r>
              <a:rPr lang="en-US" sz="1200" b="0" i="1" kern="1200" dirty="0" smtClean="0">
                <a:solidFill>
                  <a:schemeClr val="tx1"/>
                </a:solidFill>
                <a:effectLst/>
                <a:latin typeface="+mn-lt"/>
                <a:ea typeface="+mn-ea"/>
                <a:cs typeface="+mn-cs"/>
              </a:rPr>
              <a:t>text strings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images</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menues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layouts</a:t>
            </a:r>
            <a:r>
              <a:rPr lang="en-US" sz="1200" b="0" i="0" kern="1200" dirty="0" smtClean="0">
                <a:solidFill>
                  <a:schemeClr val="tx1"/>
                </a:solidFill>
                <a:effectLst/>
                <a:latin typeface="+mn-lt"/>
                <a:ea typeface="+mn-ea"/>
                <a:cs typeface="+mn-cs"/>
              </a:rPr>
              <a:t> etc. The res/ sub directories have predefined names according to the </a:t>
            </a:r>
            <a:r>
              <a:rPr lang="en-US" sz="1200" b="0" i="0" kern="1200" dirty="0" smtClean="0">
                <a:solidFill>
                  <a:schemeClr val="tx1"/>
                </a:solidFill>
                <a:effectLst/>
                <a:latin typeface="+mn-lt"/>
                <a:ea typeface="+mn-ea"/>
                <a:cs typeface="+mn-cs"/>
                <a:hlinkClick r:id="rId4"/>
              </a:rPr>
              <a:t>Android resource documentation</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obj</a:t>
            </a:r>
            <a:r>
              <a:rPr lang="en-US" sz="1200" b="0" i="0" kern="1200" dirty="0" smtClean="0">
                <a:solidFill>
                  <a:schemeClr val="tx1"/>
                </a:solidFill>
                <a:effectLst/>
                <a:latin typeface="+mn-lt"/>
                <a:ea typeface="+mn-ea"/>
                <a:cs typeface="+mn-cs"/>
              </a:rPr>
              <a:t>/ directory will contain .class files and other secondary files produced by the Java tools as explained below.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lib/ directory should hold 3rd-party .jar files the project depends on.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bin/ directory will hold intermediate and final executables produced by the Android tools.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docs/ directory will hold </a:t>
            </a:r>
            <a:r>
              <a:rPr lang="en-US" sz="1200" b="0" i="0" kern="1200" dirty="0" err="1" smtClean="0">
                <a:solidFill>
                  <a:schemeClr val="tx1"/>
                </a:solidFill>
                <a:effectLst/>
                <a:latin typeface="+mn-lt"/>
                <a:ea typeface="+mn-ea"/>
                <a:cs typeface="+mn-cs"/>
              </a:rPr>
              <a:t>javadoc</a:t>
            </a:r>
            <a:r>
              <a:rPr lang="en-US" sz="1200" b="0" i="0" kern="1200" dirty="0" smtClean="0">
                <a:solidFill>
                  <a:schemeClr val="tx1"/>
                </a:solidFill>
                <a:effectLst/>
                <a:latin typeface="+mn-lt"/>
                <a:ea typeface="+mn-ea"/>
                <a:cs typeface="+mn-cs"/>
              </a:rPr>
              <a:t> HTML documents for the project. If generated, the docs/</a:t>
            </a:r>
            <a:r>
              <a:rPr lang="en-US" sz="1200" b="0" i="0" kern="1200" dirty="0" err="1" smtClean="0">
                <a:solidFill>
                  <a:schemeClr val="tx1"/>
                </a:solidFill>
                <a:effectLst/>
                <a:latin typeface="+mn-lt"/>
                <a:ea typeface="+mn-ea"/>
                <a:cs typeface="+mn-cs"/>
              </a:rPr>
              <a:t>index.html</a:t>
            </a:r>
            <a:r>
              <a:rPr lang="en-US" sz="1200" b="0" i="0" kern="1200" dirty="0" smtClean="0">
                <a:solidFill>
                  <a:schemeClr val="tx1"/>
                </a:solidFill>
                <a:effectLst/>
                <a:latin typeface="+mn-lt"/>
                <a:ea typeface="+mn-ea"/>
                <a:cs typeface="+mn-cs"/>
              </a:rPr>
              <a:t> file will be the entry point.</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09148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5. Create manifest</a:t>
            </a:r>
          </a:p>
          <a:p>
            <a:r>
              <a:rPr lang="en-US" sz="1200" b="0" i="0" kern="1200" dirty="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hlinkClick r:id="rId3"/>
              </a:rPr>
              <a:t>Android manifest file</a:t>
            </a:r>
            <a:r>
              <a:rPr lang="en-US" sz="1200" b="0" i="0" kern="1200" dirty="0" smtClean="0">
                <a:solidFill>
                  <a:schemeClr val="tx1"/>
                </a:solidFill>
                <a:effectLst/>
                <a:latin typeface="+mn-lt"/>
                <a:ea typeface="+mn-ea"/>
                <a:cs typeface="+mn-cs"/>
              </a:rPr>
              <a:t> is used to specify application settings like name and version, as well as what permissions the application requires to run and what components it is comprised of. The file contains a </a:t>
            </a:r>
            <a:r>
              <a:rPr lang="en-US" sz="1200" b="0" i="0" kern="1200" dirty="0" err="1" smtClean="0">
                <a:solidFill>
                  <a:schemeClr val="tx1"/>
                </a:solidFill>
                <a:effectLst/>
                <a:latin typeface="+mn-lt"/>
                <a:ea typeface="+mn-ea"/>
                <a:cs typeface="+mn-cs"/>
              </a:rPr>
              <a:t>singleapplication</a:t>
            </a:r>
            <a:r>
              <a:rPr lang="en-US" sz="1200" b="0" i="0" kern="1200" dirty="0" smtClean="0">
                <a:solidFill>
                  <a:schemeClr val="tx1"/>
                </a:solidFill>
                <a:effectLst/>
                <a:latin typeface="+mn-lt"/>
                <a:ea typeface="+mn-ea"/>
                <a:cs typeface="+mn-cs"/>
              </a:rPr>
              <a:t> tag inside the root manifest tag.</a:t>
            </a:r>
          </a:p>
          <a:p>
            <a:r>
              <a:rPr lang="en-US" sz="1200" b="0" i="0" kern="1200" dirty="0" smtClean="0">
                <a:solidFill>
                  <a:schemeClr val="tx1"/>
                </a:solidFill>
                <a:effectLst/>
                <a:latin typeface="+mn-lt"/>
                <a:ea typeface="+mn-ea"/>
                <a:cs typeface="+mn-cs"/>
              </a:rPr>
              <a:t>Put the manifest file in the project root directory: DEV_HOME/</a:t>
            </a:r>
            <a:r>
              <a:rPr lang="en-US" sz="1200" b="0" i="0"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Note that the file </a:t>
            </a:r>
            <a:r>
              <a:rPr lang="en-US" sz="1200" b="0" i="1" kern="1200" dirty="0" smtClean="0">
                <a:solidFill>
                  <a:schemeClr val="tx1"/>
                </a:solidFill>
                <a:effectLst/>
                <a:latin typeface="+mn-lt"/>
                <a:ea typeface="+mn-ea"/>
                <a:cs typeface="+mn-cs"/>
              </a:rPr>
              <a:t>must</a:t>
            </a:r>
            <a:r>
              <a:rPr lang="en-US" sz="1200" b="0" i="0" kern="1200" dirty="0" smtClean="0">
                <a:solidFill>
                  <a:schemeClr val="tx1"/>
                </a:solidFill>
                <a:effectLst/>
                <a:latin typeface="+mn-lt"/>
                <a:ea typeface="+mn-ea"/>
                <a:cs typeface="+mn-cs"/>
              </a:rPr>
              <a:t> be called </a:t>
            </a:r>
            <a:r>
              <a:rPr lang="en-US" sz="1200" b="0" i="0"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and nothing else.</a:t>
            </a:r>
          </a:p>
          <a:p>
            <a:r>
              <a:rPr lang="en-US" dirty="0" smtClean="0"/>
              <a:t/>
            </a:r>
            <a:br>
              <a:rPr lang="en-US" dirty="0" smtClean="0"/>
            </a:b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64910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6. Select target platform</a:t>
            </a:r>
          </a:p>
          <a:p>
            <a:r>
              <a:rPr lang="en-US" sz="1200" b="0" i="0" kern="1200" dirty="0" smtClean="0">
                <a:solidFill>
                  <a:schemeClr val="tx1"/>
                </a:solidFill>
                <a:effectLst/>
                <a:latin typeface="+mn-lt"/>
                <a:ea typeface="+mn-ea"/>
                <a:cs typeface="+mn-cs"/>
              </a:rPr>
              <a:t>The different Android OS versions are known through target names like android-3, android-4, android-5 etc. All available platforms can be listed by the following command: (API)</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7. Define virtual device</a:t>
            </a: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hlinkClick r:id="rId3"/>
              </a:rPr>
              <a:t>Android Virtual Device</a:t>
            </a:r>
            <a:r>
              <a:rPr lang="en-US" sz="1200" b="0" i="0" kern="1200" dirty="0" smtClean="0">
                <a:solidFill>
                  <a:schemeClr val="tx1"/>
                </a:solidFill>
                <a:effectLst/>
                <a:latin typeface="+mn-lt"/>
                <a:ea typeface="+mn-ea"/>
                <a:cs typeface="+mn-cs"/>
              </a:rPr>
              <a:t> (AVD) defines the main characteristics of the target Android device. AVDs are used only when testing an Android program in the </a:t>
            </a:r>
            <a:r>
              <a:rPr lang="en-US" sz="1200" b="0" i="0" kern="1200" dirty="0" smtClean="0">
                <a:solidFill>
                  <a:schemeClr val="tx1"/>
                </a:solidFill>
                <a:effectLst/>
                <a:latin typeface="+mn-lt"/>
                <a:ea typeface="+mn-ea"/>
                <a:cs typeface="+mn-cs"/>
                <a:hlinkClick r:id="rId4"/>
              </a:rPr>
              <a:t>Android emulator</a:t>
            </a:r>
            <a:r>
              <a:rPr lang="en-US" sz="1200" b="0" i="0" kern="1200" dirty="0" smtClean="0">
                <a:solidFill>
                  <a:schemeClr val="tx1"/>
                </a:solidFill>
                <a:effectLst/>
                <a:latin typeface="+mn-lt"/>
                <a:ea typeface="+mn-ea"/>
                <a:cs typeface="+mn-cs"/>
              </a:rPr>
              <a:t>. The typical approach is to define several AVDs in order to verify that a program behave correct across hardware platforms and OS versions.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837019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8. Create </a:t>
            </a:r>
            <a:r>
              <a:rPr lang="en-US" sz="1200" b="1" i="0" kern="1200" dirty="0" err="1" smtClean="0">
                <a:solidFill>
                  <a:schemeClr val="tx1"/>
                </a:solidFill>
                <a:effectLst/>
                <a:latin typeface="+mn-lt"/>
                <a:ea typeface="+mn-ea"/>
                <a:cs typeface="+mn-cs"/>
              </a:rPr>
              <a:t>keystore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keystore</a:t>
            </a:r>
            <a:r>
              <a:rPr lang="en-US" sz="1200" b="0" i="0" kern="1200" dirty="0" smtClean="0">
                <a:solidFill>
                  <a:schemeClr val="tx1"/>
                </a:solidFill>
                <a:effectLst/>
                <a:latin typeface="+mn-lt"/>
                <a:ea typeface="+mn-ea"/>
                <a:cs typeface="+mn-cs"/>
              </a:rPr>
              <a:t> is a database of private keys and their associated </a:t>
            </a:r>
            <a:r>
              <a:rPr lang="en-US" sz="1200" b="0" i="0" kern="1200" dirty="0" smtClean="0">
                <a:solidFill>
                  <a:schemeClr val="tx1"/>
                </a:solidFill>
                <a:effectLst/>
                <a:latin typeface="+mn-lt"/>
                <a:ea typeface="+mn-ea"/>
                <a:cs typeface="+mn-cs"/>
                <a:hlinkClick r:id="rId3"/>
              </a:rPr>
              <a:t>X.509</a:t>
            </a:r>
            <a:r>
              <a:rPr lang="en-US" sz="1200" b="0" i="0" kern="1200" dirty="0" smtClean="0">
                <a:solidFill>
                  <a:schemeClr val="tx1"/>
                </a:solidFill>
                <a:effectLst/>
                <a:latin typeface="+mn-lt"/>
                <a:ea typeface="+mn-ea"/>
                <a:cs typeface="+mn-cs"/>
              </a:rPr>
              <a:t> certificate chains authenticating the corresponding public keys. An Android program must be </a:t>
            </a:r>
            <a:r>
              <a:rPr lang="en-US" sz="1200" b="0" i="1" kern="1200" dirty="0" smtClean="0">
                <a:solidFill>
                  <a:schemeClr val="tx1"/>
                </a:solidFill>
                <a:effectLst/>
                <a:latin typeface="+mn-lt"/>
                <a:ea typeface="+mn-ea"/>
                <a:cs typeface="+mn-cs"/>
              </a:rPr>
              <a:t>signed</a:t>
            </a:r>
            <a:r>
              <a:rPr lang="en-US" sz="1200" b="0" i="0" kern="1200" dirty="0" smtClean="0">
                <a:solidFill>
                  <a:schemeClr val="tx1"/>
                </a:solidFill>
                <a:effectLst/>
                <a:latin typeface="+mn-lt"/>
                <a:ea typeface="+mn-ea"/>
                <a:cs typeface="+mn-cs"/>
              </a:rPr>
              <a:t> in order to execute on a device, and the program is signed by using a key from a </a:t>
            </a:r>
            <a:r>
              <a:rPr lang="en-US" sz="1200" b="0" i="0" kern="1200" dirty="0" err="1" smtClean="0">
                <a:solidFill>
                  <a:schemeClr val="tx1"/>
                </a:solidFill>
                <a:effectLst/>
                <a:latin typeface="+mn-lt"/>
                <a:ea typeface="+mn-ea"/>
                <a:cs typeface="+mn-cs"/>
              </a:rPr>
              <a:t>keystore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Use the </a:t>
            </a:r>
            <a:r>
              <a:rPr lang="en-US" sz="1200" b="0" i="0" kern="1200" dirty="0" smtClean="0">
                <a:solidFill>
                  <a:schemeClr val="tx1"/>
                </a:solidFill>
                <a:effectLst/>
                <a:latin typeface="+mn-lt"/>
                <a:ea typeface="+mn-ea"/>
                <a:cs typeface="+mn-cs"/>
                <a:hlinkClick r:id="rId4"/>
              </a:rPr>
              <a:t>keytool</a:t>
            </a:r>
            <a:r>
              <a:rPr lang="en-US" sz="1200" b="0" i="0" kern="1200" dirty="0" smtClean="0">
                <a:solidFill>
                  <a:schemeClr val="tx1"/>
                </a:solidFill>
                <a:effectLst/>
                <a:latin typeface="+mn-lt"/>
                <a:ea typeface="+mn-ea"/>
                <a:cs typeface="+mn-cs"/>
              </a:rPr>
              <a:t> program to create a </a:t>
            </a:r>
            <a:r>
              <a:rPr lang="en-US" sz="1200" b="0" i="0" kern="1200" dirty="0" err="1" smtClean="0">
                <a:solidFill>
                  <a:schemeClr val="tx1"/>
                </a:solidFill>
                <a:effectLst/>
                <a:latin typeface="+mn-lt"/>
                <a:ea typeface="+mn-ea"/>
                <a:cs typeface="+mn-cs"/>
              </a:rPr>
              <a:t>keystore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Make sure to specify passwords as indicated. The key is accessed through the specified </a:t>
            </a:r>
            <a:r>
              <a:rPr lang="en-US" sz="1200" b="0" i="1" kern="1200" dirty="0" smtClean="0">
                <a:solidFill>
                  <a:schemeClr val="tx1"/>
                </a:solidFill>
                <a:effectLst/>
                <a:latin typeface="+mn-lt"/>
                <a:ea typeface="+mn-ea"/>
                <a:cs typeface="+mn-cs"/>
              </a:rPr>
              <a:t>alias</a:t>
            </a:r>
            <a:r>
              <a:rPr lang="en-US" sz="1200" b="0" i="0" kern="1200" dirty="0" smtClean="0">
                <a:solidFill>
                  <a:schemeClr val="tx1"/>
                </a:solidFill>
                <a:effectLst/>
                <a:latin typeface="+mn-lt"/>
                <a:ea typeface="+mn-ea"/>
                <a:cs typeface="+mn-cs"/>
              </a:rPr>
              <a:t> which can be any string.</a:t>
            </a:r>
          </a:p>
          <a:p>
            <a:r>
              <a:rPr lang="en-US" sz="1200" b="0" i="0" kern="1200" dirty="0" smtClean="0">
                <a:solidFill>
                  <a:schemeClr val="tx1"/>
                </a:solidFill>
                <a:effectLst/>
                <a:latin typeface="+mn-lt"/>
                <a:ea typeface="+mn-ea"/>
                <a:cs typeface="+mn-cs"/>
              </a:rPr>
              <a:t>The output of the command will be the DEV_HOME/</a:t>
            </a:r>
            <a:r>
              <a:rPr lang="en-US" sz="1200" b="0" i="0" kern="1200" dirty="0" err="1" smtClean="0">
                <a:solidFill>
                  <a:schemeClr val="tx1"/>
                </a:solidFill>
                <a:effectLst/>
                <a:latin typeface="+mn-lt"/>
                <a:ea typeface="+mn-ea"/>
                <a:cs typeface="+mn-cs"/>
              </a:rPr>
              <a:t>AndroidTest.keystore</a:t>
            </a:r>
            <a:r>
              <a:rPr lang="en-US" sz="1200" b="0" i="0" kern="1200" dirty="0" smtClean="0">
                <a:solidFill>
                  <a:schemeClr val="tx1"/>
                </a:solidFill>
                <a:effectLst/>
                <a:latin typeface="+mn-lt"/>
                <a:ea typeface="+mn-ea"/>
                <a:cs typeface="+mn-cs"/>
              </a:rPr>
              <a:t> file which contains one key identified by the supplied alias.</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03757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9. Write code</a:t>
            </a:r>
          </a:p>
          <a:p>
            <a:r>
              <a:rPr lang="en-US" sz="1200" b="0" i="0" kern="1200" dirty="0" smtClean="0">
                <a:solidFill>
                  <a:schemeClr val="tx1"/>
                </a:solidFill>
                <a:effectLst/>
                <a:latin typeface="+mn-lt"/>
                <a:ea typeface="+mn-ea"/>
                <a:cs typeface="+mn-cs"/>
              </a:rPr>
              <a:t>Define a suitable package structure and put the Java code within the </a:t>
            </a:r>
            <a:r>
              <a:rPr lang="en-US" sz="1200" b="0" i="0" kern="1200" dirty="0" err="1" smtClean="0">
                <a:solidFill>
                  <a:schemeClr val="tx1"/>
                </a:solidFill>
                <a:effectLst/>
                <a:latin typeface="+mn-lt"/>
                <a:ea typeface="+mn-ea"/>
                <a:cs typeface="+mn-cs"/>
              </a:rPr>
              <a:t>src</a:t>
            </a:r>
            <a:r>
              <a:rPr lang="en-US" sz="1200" b="0" i="0" kern="1200" dirty="0" smtClean="0">
                <a:solidFill>
                  <a:schemeClr val="tx1"/>
                </a:solidFill>
                <a:effectLst/>
                <a:latin typeface="+mn-lt"/>
                <a:ea typeface="+mn-ea"/>
                <a:cs typeface="+mn-cs"/>
              </a:rPr>
              <a:t>/ tree of the project area.</a:t>
            </a:r>
          </a:p>
          <a:p>
            <a:r>
              <a:rPr lang="en-US" sz="1200" b="0" i="0" kern="1200" dirty="0" smtClean="0">
                <a:solidFill>
                  <a:schemeClr val="tx1"/>
                </a:solidFill>
                <a:effectLst/>
                <a:latin typeface="+mn-lt"/>
                <a:ea typeface="+mn-ea"/>
                <a:cs typeface="+mn-cs"/>
              </a:rPr>
              <a:t>The following minimal class can serve as an example. It should be located in DEV_HOME/</a:t>
            </a:r>
            <a:r>
              <a:rPr lang="en-US" sz="1200" b="0" i="0" kern="1200" dirty="0" err="1" smtClean="0">
                <a:solidFill>
                  <a:schemeClr val="tx1"/>
                </a:solidFill>
                <a:effectLst/>
                <a:latin typeface="+mn-lt"/>
                <a:ea typeface="+mn-ea"/>
                <a:cs typeface="+mn-cs"/>
              </a:rPr>
              <a:t>src</a:t>
            </a:r>
            <a:r>
              <a:rPr lang="en-US" sz="1200" b="0" i="0" kern="1200" dirty="0" smtClean="0">
                <a:solidFill>
                  <a:schemeClr val="tx1"/>
                </a:solidFill>
                <a:effectLst/>
                <a:latin typeface="+mn-lt"/>
                <a:ea typeface="+mn-ea"/>
                <a:cs typeface="+mn-cs"/>
              </a:rPr>
              <a:t>/com/</a:t>
            </a:r>
            <a:r>
              <a:rPr lang="en-US" sz="1200" b="0" i="0" kern="1200" dirty="0" err="1" smtClean="0">
                <a:solidFill>
                  <a:schemeClr val="tx1"/>
                </a:solidFill>
                <a:effectLst/>
                <a:latin typeface="+mn-lt"/>
                <a:ea typeface="+mn-ea"/>
                <a:cs typeface="+mn-cs"/>
              </a:rPr>
              <a:t>mycompany</a:t>
            </a:r>
            <a:r>
              <a:rPr lang="en-US" sz="1200" b="0" i="0" kern="1200" dirty="0" smtClean="0">
                <a:solidFill>
                  <a:schemeClr val="tx1"/>
                </a:solidFill>
                <a:effectLst/>
                <a:latin typeface="+mn-lt"/>
                <a:ea typeface="+mn-ea"/>
                <a:cs typeface="+mn-cs"/>
              </a:rPr>
              <a:t>/package1/</a:t>
            </a:r>
            <a:r>
              <a:rPr lang="en-US" sz="1200" b="0" i="0" kern="1200" dirty="0" err="1" smtClean="0">
                <a:solidFill>
                  <a:schemeClr val="tx1"/>
                </a:solidFill>
                <a:effectLst/>
                <a:latin typeface="+mn-lt"/>
                <a:ea typeface="+mn-ea"/>
                <a:cs typeface="+mn-cs"/>
              </a:rPr>
              <a:t>HelloAndroid.java</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358193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10. Provide resources</a:t>
            </a:r>
          </a:p>
          <a:p>
            <a:r>
              <a:rPr lang="en-US" sz="1200" b="0" i="0" kern="1200" dirty="0" smtClean="0">
                <a:solidFill>
                  <a:schemeClr val="tx1"/>
                </a:solidFill>
                <a:effectLst/>
                <a:latin typeface="+mn-lt"/>
                <a:ea typeface="+mn-ea"/>
                <a:cs typeface="+mn-cs"/>
              </a:rPr>
              <a:t>Android programmers are advised to keep all non-logic data (</a:t>
            </a:r>
            <a:r>
              <a:rPr lang="en-US" sz="1200" b="0" i="1" kern="1200" dirty="0" smtClean="0">
                <a:solidFill>
                  <a:schemeClr val="tx1"/>
                </a:solidFill>
                <a:effectLst/>
                <a:latin typeface="+mn-lt"/>
                <a:ea typeface="+mn-ea"/>
                <a:cs typeface="+mn-cs"/>
              </a:rPr>
              <a:t>text strings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images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animations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colors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layouts</a:t>
            </a:r>
            <a:r>
              <a:rPr lang="en-US" sz="1200" b="0" i="0" kern="1200" dirty="0" smtClean="0">
                <a:solidFill>
                  <a:schemeClr val="tx1"/>
                </a:solidFill>
                <a:effectLst/>
                <a:latin typeface="+mn-lt"/>
                <a:ea typeface="+mn-ea"/>
                <a:cs typeface="+mn-cs"/>
              </a:rPr>
              <a:t> etc.) within the designated res/ directory of the project area. The res/ directory consists of a predefined set of sub directories with a </a:t>
            </a:r>
            <a:r>
              <a:rPr lang="en-US" sz="1200" b="0" i="0" kern="1200" dirty="0" smtClean="0">
                <a:solidFill>
                  <a:schemeClr val="tx1"/>
                </a:solidFill>
                <a:effectLst/>
                <a:latin typeface="+mn-lt"/>
                <a:ea typeface="+mn-ea"/>
                <a:cs typeface="+mn-cs"/>
                <a:hlinkClick r:id="rId3"/>
              </a:rPr>
              <a:t>naming structure</a:t>
            </a:r>
            <a:r>
              <a:rPr lang="en-US" sz="1200" b="0" i="0" kern="1200" dirty="0" smtClean="0">
                <a:solidFill>
                  <a:schemeClr val="tx1"/>
                </a:solidFill>
                <a:effectLst/>
                <a:latin typeface="+mn-lt"/>
                <a:ea typeface="+mn-ea"/>
                <a:cs typeface="+mn-cs"/>
              </a:rPr>
              <a:t> that will simplify application localization and adoption to different hardware types.</a:t>
            </a:r>
          </a:p>
          <a:p>
            <a:r>
              <a:rPr lang="en-US" sz="1200" b="0" i="0" kern="1200" dirty="0" smtClean="0">
                <a:solidFill>
                  <a:schemeClr val="tx1"/>
                </a:solidFill>
                <a:effectLst/>
                <a:latin typeface="+mn-lt"/>
                <a:ea typeface="+mn-ea"/>
                <a:cs typeface="+mn-cs"/>
              </a:rPr>
              <a:t>The following minimal text resource can serve as an example. It should be located in DEV_HOME/res/values/</a:t>
            </a:r>
            <a:r>
              <a:rPr lang="en-US" sz="1200" b="0" i="0" kern="1200" dirty="0" err="1" smtClean="0">
                <a:solidFill>
                  <a:schemeClr val="tx1"/>
                </a:solidFill>
                <a:effectLst/>
                <a:latin typeface="+mn-lt"/>
                <a:ea typeface="+mn-ea"/>
                <a:cs typeface="+mn-cs"/>
              </a:rPr>
              <a:t>strings.xml</a:t>
            </a:r>
            <a:r>
              <a:rPr lang="en-US" sz="1200" b="0" i="0" kern="1200" dirty="0" smtClean="0">
                <a:solidFill>
                  <a:schemeClr val="tx1"/>
                </a:solidFill>
                <a:effectLst/>
                <a:latin typeface="+mn-lt"/>
                <a:ea typeface="+mn-ea"/>
                <a:cs typeface="+mn-cs"/>
              </a:rPr>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32323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11. Create </a:t>
            </a:r>
            <a:r>
              <a:rPr lang="en-US" sz="1200" b="1" i="0" kern="1200" dirty="0" err="1" smtClean="0">
                <a:solidFill>
                  <a:schemeClr val="tx1"/>
                </a:solidFill>
                <a:effectLst/>
                <a:latin typeface="+mn-lt"/>
                <a:ea typeface="+mn-ea"/>
                <a:cs typeface="+mn-cs"/>
              </a:rPr>
              <a:t>R.java</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order for the application source code to be able to access the resources within the res/ directory, a class called </a:t>
            </a:r>
            <a:r>
              <a:rPr lang="en-US" sz="1200" b="0" i="0" kern="1200" dirty="0" err="1" smtClean="0">
                <a:solidFill>
                  <a:schemeClr val="tx1"/>
                </a:solidFill>
                <a:effectLst/>
                <a:latin typeface="+mn-lt"/>
                <a:ea typeface="+mn-ea"/>
                <a:cs typeface="+mn-cs"/>
              </a:rPr>
              <a:t>R.java</a:t>
            </a:r>
            <a:r>
              <a:rPr lang="en-US" sz="1200" b="0" i="0" kern="1200" dirty="0" smtClean="0">
                <a:solidFill>
                  <a:schemeClr val="tx1"/>
                </a:solidFill>
                <a:effectLst/>
                <a:latin typeface="+mn-lt"/>
                <a:ea typeface="+mn-ea"/>
                <a:cs typeface="+mn-cs"/>
              </a:rPr>
              <a:t> (for </a:t>
            </a:r>
            <a:r>
              <a:rPr lang="en-US" sz="1200" b="0" i="1" kern="1200" dirty="0" smtClean="0">
                <a:solidFill>
                  <a:schemeClr val="tx1"/>
                </a:solidFill>
                <a:effectLst/>
                <a:latin typeface="+mn-lt"/>
                <a:ea typeface="+mn-ea"/>
                <a:cs typeface="+mn-cs"/>
              </a:rPr>
              <a:t>Resources</a:t>
            </a:r>
            <a:r>
              <a:rPr lang="en-US" sz="1200" b="0" i="0" kern="1200" dirty="0" smtClean="0">
                <a:solidFill>
                  <a:schemeClr val="tx1"/>
                </a:solidFill>
                <a:effectLst/>
                <a:latin typeface="+mn-lt"/>
                <a:ea typeface="+mn-ea"/>
                <a:cs typeface="+mn-cs"/>
              </a:rPr>
              <a:t>) is created.</a:t>
            </a:r>
          </a:p>
          <a:p>
            <a:r>
              <a:rPr lang="en-US" sz="1200" b="0" i="0" kern="1200" dirty="0" smtClean="0">
                <a:solidFill>
                  <a:schemeClr val="tx1"/>
                </a:solidFill>
                <a:effectLst/>
                <a:latin typeface="+mn-lt"/>
                <a:ea typeface="+mn-ea"/>
                <a:cs typeface="+mn-cs"/>
              </a:rPr>
              <a:t>Use the </a:t>
            </a:r>
            <a:r>
              <a:rPr lang="en-US" sz="1200" b="0" i="1" kern="1200" dirty="0" smtClean="0">
                <a:solidFill>
                  <a:schemeClr val="tx1"/>
                </a:solidFill>
                <a:effectLst/>
                <a:latin typeface="+mn-lt"/>
                <a:ea typeface="+mn-ea"/>
                <a:cs typeface="+mn-cs"/>
                <a:hlinkClick r:id="rId3"/>
              </a:rPr>
              <a:t>Android Asset Packaging Tool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aapt</a:t>
            </a:r>
            <a:r>
              <a:rPr lang="en-US" sz="1200" b="0" i="0" kern="1200" dirty="0" smtClean="0">
                <a:solidFill>
                  <a:schemeClr val="tx1"/>
                </a:solidFill>
                <a:effectLst/>
                <a:latin typeface="+mn-lt"/>
                <a:ea typeface="+mn-ea"/>
                <a:cs typeface="+mn-cs"/>
              </a:rPr>
              <a:t>) to create the </a:t>
            </a:r>
            <a:r>
              <a:rPr lang="en-US" sz="1200" b="0" i="0" kern="1200" dirty="0" err="1" smtClean="0">
                <a:solidFill>
                  <a:schemeClr val="tx1"/>
                </a:solidFill>
                <a:effectLst/>
                <a:latin typeface="+mn-lt"/>
                <a:ea typeface="+mn-ea"/>
                <a:cs typeface="+mn-cs"/>
              </a:rPr>
              <a:t>R.java</a:t>
            </a:r>
            <a:r>
              <a:rPr lang="en-US" sz="1200" b="0" i="0" kern="1200" dirty="0" smtClean="0">
                <a:solidFill>
                  <a:schemeClr val="tx1"/>
                </a:solidFill>
                <a:effectLst/>
                <a:latin typeface="+mn-lt"/>
                <a:ea typeface="+mn-ea"/>
                <a:cs typeface="+mn-cs"/>
              </a:rPr>
              <a:t> file: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317326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12. Compile code</a:t>
            </a:r>
          </a:p>
          <a:p>
            <a:r>
              <a:rPr lang="en-US" sz="1200" b="0" i="0" kern="1200" dirty="0" smtClean="0">
                <a:solidFill>
                  <a:schemeClr val="tx1"/>
                </a:solidFill>
                <a:effectLst/>
                <a:latin typeface="+mn-lt"/>
                <a:ea typeface="+mn-ea"/>
                <a:cs typeface="+mn-cs"/>
              </a:rPr>
              <a:t>Use the </a:t>
            </a:r>
            <a:r>
              <a:rPr lang="en-US" sz="1200" b="0" i="0" kern="1200" dirty="0" smtClean="0">
                <a:solidFill>
                  <a:schemeClr val="tx1"/>
                </a:solidFill>
                <a:effectLst/>
                <a:latin typeface="+mn-lt"/>
                <a:ea typeface="+mn-ea"/>
                <a:cs typeface="+mn-cs"/>
                <a:hlinkClick r:id="rId3"/>
              </a:rPr>
              <a:t>javac</a:t>
            </a:r>
            <a:r>
              <a:rPr lang="en-US" sz="1200" b="0" i="0" kern="1200" dirty="0" smtClean="0">
                <a:solidFill>
                  <a:schemeClr val="tx1"/>
                </a:solidFill>
                <a:effectLst/>
                <a:latin typeface="+mn-lt"/>
                <a:ea typeface="+mn-ea"/>
                <a:cs typeface="+mn-cs"/>
              </a:rPr>
              <a:t> tool to compile java source code in a package:</a:t>
            </a:r>
          </a:p>
          <a:p>
            <a:r>
              <a:rPr lang="en-US" sz="1200" b="0" i="0" kern="1200" dirty="0" smtClean="0">
                <a:solidFill>
                  <a:schemeClr val="tx1"/>
                </a:solidFill>
                <a:effectLst/>
                <a:latin typeface="+mn-lt"/>
                <a:ea typeface="+mn-ea"/>
                <a:cs typeface="+mn-cs"/>
              </a:rPr>
              <a:t>The command must be applied for each existing package. 3rd-party .jar files from the lib/ directory must be listed in the -</a:t>
            </a:r>
            <a:r>
              <a:rPr lang="en-US" sz="1200" b="0" i="0" kern="1200" dirty="0" err="1" smtClean="0">
                <a:solidFill>
                  <a:schemeClr val="tx1"/>
                </a:solidFill>
                <a:effectLst/>
                <a:latin typeface="+mn-lt"/>
                <a:ea typeface="+mn-ea"/>
                <a:cs typeface="+mn-cs"/>
              </a:rPr>
              <a:t>classpath</a:t>
            </a:r>
            <a:r>
              <a:rPr lang="en-US" sz="1200" b="0" i="0" kern="1200" dirty="0" smtClean="0">
                <a:solidFill>
                  <a:schemeClr val="tx1"/>
                </a:solidFill>
                <a:effectLst/>
                <a:latin typeface="+mn-lt"/>
                <a:ea typeface="+mn-ea"/>
                <a:cs typeface="+mn-cs"/>
              </a:rPr>
              <a:t> entry. Note that on UNIX-like operating systems the </a:t>
            </a:r>
            <a:r>
              <a:rPr lang="en-US" sz="1200" b="0" i="0" kern="1200" dirty="0" err="1" smtClean="0">
                <a:solidFill>
                  <a:schemeClr val="tx1"/>
                </a:solidFill>
                <a:effectLst/>
                <a:latin typeface="+mn-lt"/>
                <a:ea typeface="+mn-ea"/>
                <a:cs typeface="+mn-cs"/>
              </a:rPr>
              <a:t>classpath</a:t>
            </a:r>
            <a:r>
              <a:rPr lang="en-US" sz="1200" b="0" i="0" kern="1200" dirty="0" smtClean="0">
                <a:solidFill>
                  <a:schemeClr val="tx1"/>
                </a:solidFill>
                <a:effectLst/>
                <a:latin typeface="+mn-lt"/>
                <a:ea typeface="+mn-ea"/>
                <a:cs typeface="+mn-cs"/>
              </a:rPr>
              <a:t> entry delimiter should be a colon (":").</a:t>
            </a:r>
          </a:p>
          <a:p>
            <a:r>
              <a:rPr lang="en-US" sz="1200" b="0" i="0" kern="1200" dirty="0" smtClean="0">
                <a:solidFill>
                  <a:schemeClr val="tx1"/>
                </a:solidFill>
                <a:effectLst/>
                <a:latin typeface="+mn-lt"/>
                <a:ea typeface="+mn-ea"/>
                <a:cs typeface="+mn-cs"/>
              </a:rPr>
              <a:t>The output of the command is .class files in the </a:t>
            </a:r>
            <a:r>
              <a:rPr lang="en-US" sz="1200" b="0" i="0" kern="1200" dirty="0" err="1" smtClean="0">
                <a:solidFill>
                  <a:schemeClr val="tx1"/>
                </a:solidFill>
                <a:effectLst/>
                <a:latin typeface="+mn-lt"/>
                <a:ea typeface="+mn-ea"/>
                <a:cs typeface="+mn-cs"/>
              </a:rPr>
              <a:t>obj</a:t>
            </a:r>
            <a:r>
              <a:rPr lang="en-US" sz="1200" b="0" i="0" kern="1200" dirty="0" smtClean="0">
                <a:solidFill>
                  <a:schemeClr val="tx1"/>
                </a:solidFill>
                <a:effectLst/>
                <a:latin typeface="+mn-lt"/>
                <a:ea typeface="+mn-ea"/>
                <a:cs typeface="+mn-cs"/>
              </a:rPr>
              <a:t>/ tree.</a:t>
            </a:r>
          </a:p>
          <a:p>
            <a:r>
              <a:rPr lang="en-US" sz="1200" b="0" i="0" kern="1200" dirty="0" smtClean="0">
                <a:solidFill>
                  <a:schemeClr val="tx1"/>
                </a:solidFill>
                <a:effectLst/>
                <a:latin typeface="+mn-lt"/>
                <a:ea typeface="+mn-ea"/>
                <a:cs typeface="+mn-cs"/>
              </a:rPr>
              <a:t>Non-java files within the </a:t>
            </a:r>
            <a:r>
              <a:rPr lang="en-US" sz="1200" b="0" i="0" kern="1200" dirty="0" err="1" smtClean="0">
                <a:solidFill>
                  <a:schemeClr val="tx1"/>
                </a:solidFill>
                <a:effectLst/>
                <a:latin typeface="+mn-lt"/>
                <a:ea typeface="+mn-ea"/>
                <a:cs typeface="+mn-cs"/>
              </a:rPr>
              <a:t>src</a:t>
            </a:r>
            <a:r>
              <a:rPr lang="en-US" sz="1200" b="0" i="0" kern="1200" dirty="0" smtClean="0">
                <a:solidFill>
                  <a:schemeClr val="tx1"/>
                </a:solidFill>
                <a:effectLst/>
                <a:latin typeface="+mn-lt"/>
                <a:ea typeface="+mn-ea"/>
                <a:cs typeface="+mn-cs"/>
              </a:rPr>
              <a:t>/ tree must be copied to the associated location in the </a:t>
            </a:r>
            <a:r>
              <a:rPr lang="en-US" sz="1200" b="0" i="0" kern="1200" dirty="0" err="1" smtClean="0">
                <a:solidFill>
                  <a:schemeClr val="tx1"/>
                </a:solidFill>
                <a:effectLst/>
                <a:latin typeface="+mn-lt"/>
                <a:ea typeface="+mn-ea"/>
                <a:cs typeface="+mn-cs"/>
              </a:rPr>
              <a:t>obj</a:t>
            </a:r>
            <a:r>
              <a:rPr lang="en-US" sz="1200" b="0" i="0" kern="1200" dirty="0" smtClean="0">
                <a:solidFill>
                  <a:schemeClr val="tx1"/>
                </a:solidFill>
                <a:effectLst/>
                <a:latin typeface="+mn-lt"/>
                <a:ea typeface="+mn-ea"/>
                <a:cs typeface="+mn-cs"/>
              </a:rPr>
              <a:t>/ tree.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786279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13. Create DEX file</a:t>
            </a:r>
          </a:p>
          <a:p>
            <a:r>
              <a:rPr lang="en-US" sz="1200" b="0" i="0" kern="1200" dirty="0" smtClean="0">
                <a:solidFill>
                  <a:schemeClr val="tx1"/>
                </a:solidFill>
                <a:effectLst/>
                <a:latin typeface="+mn-lt"/>
                <a:ea typeface="+mn-ea"/>
                <a:cs typeface="+mn-cs"/>
              </a:rPr>
              <a:t>DEX ("</a:t>
            </a:r>
            <a:r>
              <a:rPr lang="en-US" sz="1200" b="0" i="0" kern="1200" dirty="0" err="1" smtClean="0">
                <a:solidFill>
                  <a:schemeClr val="tx1"/>
                </a:solidFill>
                <a:effectLst/>
                <a:latin typeface="+mn-lt"/>
                <a:ea typeface="+mn-ea"/>
                <a:cs typeface="+mn-cs"/>
              </a:rPr>
              <a:t>Dalvik</a:t>
            </a:r>
            <a:r>
              <a:rPr lang="en-US" sz="1200" b="0" i="0" kern="1200" dirty="0" smtClean="0">
                <a:solidFill>
                  <a:schemeClr val="tx1"/>
                </a:solidFill>
                <a:effectLst/>
                <a:latin typeface="+mn-lt"/>
                <a:ea typeface="+mn-ea"/>
                <a:cs typeface="+mn-cs"/>
              </a:rPr>
              <a:t> Executable") is the specific bytecode format understood by the </a:t>
            </a:r>
            <a:r>
              <a:rPr lang="en-US" sz="1200" b="0" i="0" kern="1200" dirty="0" smtClean="0">
                <a:solidFill>
                  <a:schemeClr val="tx1"/>
                </a:solidFill>
                <a:effectLst/>
                <a:latin typeface="+mn-lt"/>
                <a:ea typeface="+mn-ea"/>
                <a:cs typeface="+mn-cs"/>
                <a:hlinkClick r:id="rId3"/>
              </a:rPr>
              <a:t>Dalvik virtual machine</a:t>
            </a:r>
            <a:r>
              <a:rPr lang="en-US" sz="1200" b="0" i="0" kern="1200" dirty="0" smtClean="0">
                <a:solidFill>
                  <a:schemeClr val="tx1"/>
                </a:solidFill>
                <a:effectLst/>
                <a:latin typeface="+mn-lt"/>
                <a:ea typeface="+mn-ea"/>
                <a:cs typeface="+mn-cs"/>
              </a:rPr>
              <a:t> (VM) present in all Android devices.</a:t>
            </a:r>
          </a:p>
          <a:p>
            <a:r>
              <a:rPr lang="en-US" sz="1200" b="0" i="0" kern="1200" dirty="0" smtClean="0">
                <a:solidFill>
                  <a:schemeClr val="tx1"/>
                </a:solidFill>
                <a:effectLst/>
                <a:latin typeface="+mn-lt"/>
                <a:ea typeface="+mn-ea"/>
                <a:cs typeface="+mn-cs"/>
              </a:rPr>
              <a:t>Use the dx tool to bundle the content of the </a:t>
            </a:r>
            <a:r>
              <a:rPr lang="en-US" sz="1200" b="0" i="0" kern="1200" dirty="0" err="1" smtClean="0">
                <a:solidFill>
                  <a:schemeClr val="tx1"/>
                </a:solidFill>
                <a:effectLst/>
                <a:latin typeface="+mn-lt"/>
                <a:ea typeface="+mn-ea"/>
                <a:cs typeface="+mn-cs"/>
              </a:rPr>
              <a:t>obj</a:t>
            </a:r>
            <a:r>
              <a:rPr lang="en-US" sz="1200" b="0" i="0" kern="1200" dirty="0" smtClean="0">
                <a:solidFill>
                  <a:schemeClr val="tx1"/>
                </a:solidFill>
                <a:effectLst/>
                <a:latin typeface="+mn-lt"/>
                <a:ea typeface="+mn-ea"/>
                <a:cs typeface="+mn-cs"/>
              </a:rPr>
              <a:t>/ directory as well as 3rd-party .jar files from the lib/ directory into a single .</a:t>
            </a:r>
            <a:r>
              <a:rPr lang="en-US" sz="1200" b="0" i="0" kern="1200" dirty="0" err="1" smtClean="0">
                <a:solidFill>
                  <a:schemeClr val="tx1"/>
                </a:solidFill>
                <a:effectLst/>
                <a:latin typeface="+mn-lt"/>
                <a:ea typeface="+mn-ea"/>
                <a:cs typeface="+mn-cs"/>
              </a:rPr>
              <a:t>dex</a:t>
            </a:r>
            <a:r>
              <a:rPr lang="en-US" sz="1200" b="0" i="0" kern="1200" dirty="0" smtClean="0">
                <a:solidFill>
                  <a:schemeClr val="tx1"/>
                </a:solidFill>
                <a:effectLst/>
                <a:latin typeface="+mn-lt"/>
                <a:ea typeface="+mn-ea"/>
                <a:cs typeface="+mn-cs"/>
              </a:rPr>
              <a:t> file: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606529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14. Create APK file</a:t>
            </a:r>
          </a:p>
          <a:p>
            <a:r>
              <a:rPr lang="en-US" sz="1200" b="0" i="0" kern="1200" dirty="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hlinkClick r:id="rId3"/>
              </a:rPr>
              <a:t>Android package format</a:t>
            </a:r>
            <a:r>
              <a:rPr lang="en-US" sz="1200" b="0" i="0" kern="1200" dirty="0" smtClean="0">
                <a:solidFill>
                  <a:schemeClr val="tx1"/>
                </a:solidFill>
                <a:effectLst/>
                <a:latin typeface="+mn-lt"/>
                <a:ea typeface="+mn-ea"/>
                <a:cs typeface="+mn-cs"/>
              </a:rPr>
              <a:t> (APK) is the .jar equivalent for Android. The package contains the manifest file, the resources and the </a:t>
            </a:r>
            <a:r>
              <a:rPr lang="en-US" sz="1200" b="0" i="0" kern="1200" dirty="0" err="1" smtClean="0">
                <a:solidFill>
                  <a:schemeClr val="tx1"/>
                </a:solidFill>
                <a:effectLst/>
                <a:latin typeface="+mn-lt"/>
                <a:ea typeface="+mn-ea"/>
                <a:cs typeface="+mn-cs"/>
              </a:rPr>
              <a:t>classes.dex</a:t>
            </a:r>
            <a:r>
              <a:rPr lang="en-US" sz="1200" b="0" i="0" kern="1200" dirty="0" smtClean="0">
                <a:solidFill>
                  <a:schemeClr val="tx1"/>
                </a:solidFill>
                <a:effectLst/>
                <a:latin typeface="+mn-lt"/>
                <a:ea typeface="+mn-ea"/>
                <a:cs typeface="+mn-cs"/>
              </a:rPr>
              <a:t> file.</a:t>
            </a:r>
          </a:p>
          <a:p>
            <a:r>
              <a:rPr lang="en-US" sz="1200" b="0" i="0" kern="1200" dirty="0" smtClean="0">
                <a:solidFill>
                  <a:schemeClr val="tx1"/>
                </a:solidFill>
                <a:effectLst/>
                <a:latin typeface="+mn-lt"/>
                <a:ea typeface="+mn-ea"/>
                <a:cs typeface="+mn-cs"/>
              </a:rPr>
              <a:t>Use the </a:t>
            </a:r>
            <a:r>
              <a:rPr lang="en-US" sz="1200" b="0" i="0" kern="1200" dirty="0" err="1" smtClean="0">
                <a:solidFill>
                  <a:schemeClr val="tx1"/>
                </a:solidFill>
                <a:effectLst/>
                <a:latin typeface="+mn-lt"/>
                <a:ea typeface="+mn-ea"/>
                <a:cs typeface="+mn-cs"/>
              </a:rPr>
              <a:t>aapt</a:t>
            </a:r>
            <a:r>
              <a:rPr lang="en-US" sz="1200" b="0" i="0" kern="1200" dirty="0" smtClean="0">
                <a:solidFill>
                  <a:schemeClr val="tx1"/>
                </a:solidFill>
                <a:effectLst/>
                <a:latin typeface="+mn-lt"/>
                <a:ea typeface="+mn-ea"/>
                <a:cs typeface="+mn-cs"/>
              </a:rPr>
              <a:t> tool to create the .</a:t>
            </a:r>
            <a:r>
              <a:rPr lang="en-US" sz="1200" b="0" i="0" kern="1200" dirty="0" err="1" smtClean="0">
                <a:solidFill>
                  <a:schemeClr val="tx1"/>
                </a:solidFill>
                <a:effectLst/>
                <a:latin typeface="+mn-lt"/>
                <a:ea typeface="+mn-ea"/>
                <a:cs typeface="+mn-cs"/>
              </a:rPr>
              <a:t>apk</a:t>
            </a:r>
            <a:r>
              <a:rPr lang="en-US" sz="1200" b="0" i="0" kern="1200" dirty="0" smtClean="0">
                <a:solidFill>
                  <a:schemeClr val="tx1"/>
                </a:solidFill>
                <a:effectLst/>
                <a:latin typeface="+mn-lt"/>
                <a:ea typeface="+mn-ea"/>
                <a:cs typeface="+mn-cs"/>
              </a:rPr>
              <a:t> file:</a:t>
            </a:r>
          </a:p>
          <a:p>
            <a:r>
              <a:rPr lang="en-US" dirty="0" smtClean="0"/>
              <a:t/>
            </a:r>
            <a:br>
              <a:rPr lang="en-US" dirty="0" smtClean="0"/>
            </a:br>
            <a:r>
              <a:rPr lang="en-US" sz="1200" b="0" i="0" kern="1200" dirty="0" smtClean="0">
                <a:solidFill>
                  <a:schemeClr val="tx1"/>
                </a:solidFill>
                <a:effectLst/>
                <a:latin typeface="+mn-lt"/>
                <a:ea typeface="+mn-ea"/>
                <a:cs typeface="+mn-cs"/>
              </a:rPr>
              <a:t>This will create the </a:t>
            </a:r>
            <a:r>
              <a:rPr lang="en-US" sz="1200" kern="1200" dirty="0" err="1" smtClean="0">
                <a:solidFill>
                  <a:schemeClr val="tx1"/>
                </a:solidFill>
                <a:effectLst/>
                <a:latin typeface="+mn-lt"/>
                <a:ea typeface="+mn-ea"/>
                <a:cs typeface="+mn-cs"/>
              </a:rPr>
              <a:t>AndroidTest</a:t>
            </a:r>
            <a:r>
              <a:rPr lang="en-US" dirty="0" err="1" smtClean="0"/>
              <a:t>.unsigned.apk</a:t>
            </a:r>
            <a:r>
              <a:rPr lang="en-US" sz="1200" b="0" i="0" kern="1200" dirty="0" smtClean="0">
                <a:solidFill>
                  <a:schemeClr val="tx1"/>
                </a:solidFill>
                <a:effectLst/>
                <a:latin typeface="+mn-lt"/>
                <a:ea typeface="+mn-ea"/>
                <a:cs typeface="+mn-cs"/>
              </a:rPr>
              <a:t> file in the </a:t>
            </a:r>
            <a:r>
              <a:rPr lang="en-US" dirty="0" smtClean="0"/>
              <a:t>bin/</a:t>
            </a:r>
            <a:r>
              <a:rPr lang="en-US" sz="1200" b="0" i="0" kern="1200" dirty="0" smtClean="0">
                <a:solidFill>
                  <a:schemeClr val="tx1"/>
                </a:solidFill>
                <a:effectLst/>
                <a:latin typeface="+mn-lt"/>
                <a:ea typeface="+mn-ea"/>
                <a:cs typeface="+mn-cs"/>
              </a:rPr>
              <a:t> directory. Note that APK is an ordinary archive format that can be inspected by tools like </a:t>
            </a:r>
            <a:r>
              <a:rPr lang="en-US" sz="1200" b="0" i="0" kern="1200" dirty="0" smtClean="0">
                <a:solidFill>
                  <a:schemeClr val="tx1"/>
                </a:solidFill>
                <a:effectLst/>
                <a:latin typeface="+mn-lt"/>
                <a:ea typeface="+mn-ea"/>
                <a:cs typeface="+mn-cs"/>
                <a:hlinkClick r:id="rId4"/>
              </a:rPr>
              <a:t>WinZip</a:t>
            </a:r>
            <a:r>
              <a:rPr lang="en-US" sz="1200" b="0" i="0" kern="1200" dirty="0" smtClean="0">
                <a:solidFill>
                  <a:schemeClr val="tx1"/>
                </a:solidFill>
                <a:effectLst/>
                <a:latin typeface="+mn-lt"/>
                <a:ea typeface="+mn-ea"/>
                <a:cs typeface="+mn-cs"/>
              </a:rPr>
              <a:t> or </a:t>
            </a:r>
            <a:r>
              <a:rPr lang="en-US" dirty="0" smtClean="0"/>
              <a:t>unzip -l</a:t>
            </a:r>
            <a:r>
              <a:rPr lang="en-US" sz="1200" b="0" i="0" kern="1200" dirty="0" smtClean="0">
                <a:solidFill>
                  <a:schemeClr val="tx1"/>
                </a:solidFill>
                <a:effectLst/>
                <a:latin typeface="+mn-lt"/>
                <a:ea typeface="+mn-ea"/>
                <a:cs typeface="+mn-cs"/>
              </a:rPr>
              <a: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994927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15. Sign APK file</a:t>
            </a:r>
          </a:p>
          <a:p>
            <a:r>
              <a:rPr lang="en-US" sz="1200" b="0" i="0" kern="1200" dirty="0" smtClean="0">
                <a:solidFill>
                  <a:schemeClr val="tx1"/>
                </a:solidFill>
                <a:effectLst/>
                <a:latin typeface="+mn-lt"/>
                <a:ea typeface="+mn-ea"/>
                <a:cs typeface="+mn-cs"/>
              </a:rPr>
              <a:t>In order to execute on an Android device, the Android package needs to be </a:t>
            </a:r>
            <a:r>
              <a:rPr lang="en-US" sz="1200" b="0" i="1" kern="1200" dirty="0" smtClean="0">
                <a:solidFill>
                  <a:schemeClr val="tx1"/>
                </a:solidFill>
                <a:effectLst/>
                <a:latin typeface="+mn-lt"/>
                <a:ea typeface="+mn-ea"/>
                <a:cs typeface="+mn-cs"/>
              </a:rPr>
              <a:t>signed</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Use the </a:t>
            </a:r>
            <a:r>
              <a:rPr lang="en-US" sz="1200" b="0" i="0" kern="1200" dirty="0" smtClean="0">
                <a:solidFill>
                  <a:schemeClr val="tx1"/>
                </a:solidFill>
                <a:effectLst/>
                <a:latin typeface="+mn-lt"/>
                <a:ea typeface="+mn-ea"/>
                <a:cs typeface="+mn-cs"/>
                <a:hlinkClick r:id="rId3"/>
              </a:rPr>
              <a:t>jarsigner</a:t>
            </a:r>
            <a:r>
              <a:rPr lang="en-US" sz="1200" b="0" i="0" kern="1200" dirty="0" smtClean="0">
                <a:solidFill>
                  <a:schemeClr val="tx1"/>
                </a:solidFill>
                <a:effectLst/>
                <a:latin typeface="+mn-lt"/>
                <a:ea typeface="+mn-ea"/>
                <a:cs typeface="+mn-cs"/>
              </a:rPr>
              <a:t> tool and the key from the </a:t>
            </a:r>
            <a:r>
              <a:rPr lang="en-US" sz="1200" b="0" i="0" kern="1200" dirty="0" err="1" smtClean="0">
                <a:solidFill>
                  <a:schemeClr val="tx1"/>
                </a:solidFill>
                <a:effectLst/>
                <a:latin typeface="+mn-lt"/>
                <a:ea typeface="+mn-ea"/>
                <a:cs typeface="+mn-cs"/>
              </a:rPr>
              <a:t>keystore</a:t>
            </a:r>
            <a:r>
              <a:rPr lang="en-US" sz="1200" b="0" i="0" kern="1200" dirty="0" smtClean="0">
                <a:solidFill>
                  <a:schemeClr val="tx1"/>
                </a:solidFill>
                <a:effectLst/>
                <a:latin typeface="+mn-lt"/>
                <a:ea typeface="+mn-ea"/>
                <a:cs typeface="+mn-cs"/>
              </a:rPr>
              <a:t> created above to create a signed version of the package: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signing process adds the META-INF/ directory to the APK archive including the signature (.SF) file and the associated </a:t>
            </a:r>
            <a:r>
              <a:rPr lang="en-US" sz="1200" b="0" i="0" kern="1200" dirty="0" smtClean="0">
                <a:solidFill>
                  <a:schemeClr val="tx1"/>
                </a:solidFill>
                <a:effectLst/>
                <a:latin typeface="+mn-lt"/>
                <a:ea typeface="+mn-ea"/>
                <a:cs typeface="+mn-cs"/>
                <a:hlinkClick r:id="rId4"/>
              </a:rPr>
              <a:t>PKSC</a:t>
            </a:r>
            <a:r>
              <a:rPr lang="en-US" sz="1200" b="0" i="0" kern="1200" dirty="0" smtClean="0">
                <a:solidFill>
                  <a:schemeClr val="tx1"/>
                </a:solidFill>
                <a:effectLst/>
                <a:latin typeface="+mn-lt"/>
                <a:ea typeface="+mn-ea"/>
                <a:cs typeface="+mn-cs"/>
              </a:rPr>
              <a:t> file (.RSA).</a:t>
            </a:r>
          </a:p>
          <a:p>
            <a:r>
              <a:rPr lang="en-US" sz="1200" b="0" i="0" kern="1200" dirty="0" smtClean="0">
                <a:solidFill>
                  <a:schemeClr val="tx1"/>
                </a:solidFill>
                <a:effectLst/>
                <a:latin typeface="+mn-lt"/>
                <a:ea typeface="+mn-ea"/>
                <a:cs typeface="+mn-cs"/>
              </a:rPr>
              <a:t>The signed APK is stored as </a:t>
            </a:r>
            <a:r>
              <a:rPr lang="en-US" sz="1200" b="0" i="0" kern="1200" dirty="0" err="1" smtClean="0">
                <a:solidFill>
                  <a:schemeClr val="tx1"/>
                </a:solidFill>
                <a:effectLst/>
                <a:latin typeface="+mn-lt"/>
                <a:ea typeface="+mn-ea"/>
                <a:cs typeface="+mn-cs"/>
              </a:rPr>
              <a:t>AndroidTest.signed.apk</a:t>
            </a:r>
            <a:r>
              <a:rPr lang="en-US" sz="1200" b="0" i="0" kern="1200" dirty="0" smtClean="0">
                <a:solidFill>
                  <a:schemeClr val="tx1"/>
                </a:solidFill>
                <a:effectLst/>
                <a:latin typeface="+mn-lt"/>
                <a:ea typeface="+mn-ea"/>
                <a:cs typeface="+mn-cs"/>
              </a:rPr>
              <a:t> file in the bin/ directory.</a:t>
            </a:r>
          </a:p>
          <a:p>
            <a:r>
              <a:rPr lang="en-US" dirty="0" smtClean="0"/>
              <a:t/>
            </a:r>
            <a:br>
              <a:rPr lang="en-US" dirty="0" smtClean="0"/>
            </a:b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691939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16. Zip-align APK file</a:t>
            </a:r>
          </a:p>
          <a:p>
            <a:r>
              <a:rPr lang="en-US" sz="1200" b="0" i="0" kern="1200" dirty="0" smtClean="0">
                <a:solidFill>
                  <a:schemeClr val="tx1"/>
                </a:solidFill>
                <a:effectLst/>
                <a:latin typeface="+mn-lt"/>
                <a:ea typeface="+mn-ea"/>
                <a:cs typeface="+mn-cs"/>
                <a:hlinkClick r:id="rId3"/>
              </a:rPr>
              <a:t>zipalign</a:t>
            </a:r>
            <a:r>
              <a:rPr lang="en-US" sz="1200" b="0" i="0" kern="1200" dirty="0" smtClean="0">
                <a:solidFill>
                  <a:schemeClr val="tx1"/>
                </a:solidFill>
                <a:effectLst/>
                <a:latin typeface="+mn-lt"/>
                <a:ea typeface="+mn-ea"/>
                <a:cs typeface="+mn-cs"/>
              </a:rPr>
              <a:t> is an archive alignment tool that provides </a:t>
            </a:r>
            <a:r>
              <a:rPr lang="en-US" sz="1200" b="0" i="0" kern="1200" dirty="0" smtClean="0">
                <a:solidFill>
                  <a:schemeClr val="tx1"/>
                </a:solidFill>
                <a:effectLst/>
                <a:latin typeface="+mn-lt"/>
                <a:ea typeface="+mn-ea"/>
                <a:cs typeface="+mn-cs"/>
                <a:hlinkClick r:id="rId4"/>
              </a:rPr>
              <a:t>important optimization</a:t>
            </a:r>
            <a:r>
              <a:rPr lang="en-US" sz="1200" b="0" i="0" kern="1200" dirty="0" smtClean="0">
                <a:solidFill>
                  <a:schemeClr val="tx1"/>
                </a:solidFill>
                <a:effectLst/>
                <a:latin typeface="+mn-lt"/>
                <a:ea typeface="+mn-ea"/>
                <a:cs typeface="+mn-cs"/>
              </a:rPr>
              <a:t> to Android packages. This step is optional, but recommended: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400906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17. Start emulator</a:t>
            </a:r>
          </a:p>
          <a:p>
            <a:r>
              <a:rPr lang="en-US" sz="1200" b="0" i="0" kern="1200" dirty="0" smtClean="0">
                <a:solidFill>
                  <a:schemeClr val="tx1"/>
                </a:solidFill>
                <a:effectLst/>
                <a:latin typeface="+mn-lt"/>
                <a:ea typeface="+mn-ea"/>
                <a:cs typeface="+mn-cs"/>
              </a:rPr>
              <a:t>In order to test the application, start the Android emulator and specify the virtual device (AVD) to use:</a:t>
            </a:r>
          </a:p>
          <a:p>
            <a:r>
              <a:rPr lang="en-US" sz="1200" b="1" i="0" kern="1200" dirty="0" smtClean="0">
                <a:solidFill>
                  <a:schemeClr val="tx1"/>
                </a:solidFill>
                <a:effectLst/>
                <a:latin typeface="+mn-lt"/>
                <a:ea typeface="+mn-ea"/>
                <a:cs typeface="+mn-cs"/>
              </a:rPr>
              <a:t>18. Install in emulator</a:t>
            </a:r>
          </a:p>
          <a:p>
            <a:r>
              <a:rPr lang="en-US" sz="1200" b="0" i="0" kern="1200" dirty="0" smtClean="0">
                <a:solidFill>
                  <a:schemeClr val="tx1"/>
                </a:solidFill>
                <a:effectLst/>
                <a:latin typeface="+mn-lt"/>
                <a:ea typeface="+mn-ea"/>
                <a:cs typeface="+mn-cs"/>
              </a:rPr>
              <a:t>When the emulator is ready, use the </a:t>
            </a:r>
            <a:r>
              <a:rPr lang="en-US" sz="1200" b="0" i="1" kern="1200" dirty="0" smtClean="0">
                <a:solidFill>
                  <a:schemeClr val="tx1"/>
                </a:solidFill>
                <a:effectLst/>
                <a:latin typeface="+mn-lt"/>
                <a:ea typeface="+mn-ea"/>
                <a:cs typeface="+mn-cs"/>
                <a:hlinkClick r:id="rId3"/>
              </a:rPr>
              <a:t>Android Debug Bridge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tool to install the Android package in the running emulator: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364743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Android Studio doesn’t do this, because it’s way more complicated now, uses </a:t>
            </a:r>
            <a:r>
              <a:rPr lang="en-US" baseline="0" dirty="0" err="1" smtClean="0"/>
              <a:t>build.gradle</a:t>
            </a:r>
            <a:r>
              <a:rPr lang="en-US" baseline="0" dirty="0" smtClean="0"/>
              <a:t> instead</a:t>
            </a: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306781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CODIO</a:t>
            </a:r>
          </a:p>
          <a:p>
            <a:r>
              <a:rPr lang="en-US" baseline="0" dirty="0" smtClean="0"/>
              <a:t>Run </a:t>
            </a:r>
            <a:r>
              <a:rPr lang="en-US" baseline="0" dirty="0" err="1" smtClean="0"/>
              <a:t>gradlew</a:t>
            </a:r>
            <a:r>
              <a:rPr lang="en-US" baseline="0" dirty="0" smtClean="0"/>
              <a:t> build, </a:t>
            </a:r>
            <a:r>
              <a:rPr lang="en-US" baseline="0" dirty="0" err="1" smtClean="0"/>
              <a:t>gradlew</a:t>
            </a:r>
            <a:r>
              <a:rPr lang="en-US" baseline="0" dirty="0" smtClean="0"/>
              <a:t> tests, </a:t>
            </a:r>
            <a:r>
              <a:rPr lang="en-US" baseline="0" dirty="0" err="1" smtClean="0"/>
              <a:t>gradlew</a:t>
            </a:r>
            <a:r>
              <a:rPr lang="en-US" baseline="0" dirty="0" smtClean="0"/>
              <a:t> tests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176068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CODIO</a:t>
            </a:r>
          </a:p>
          <a:p>
            <a:r>
              <a:rPr lang="en-US" baseline="0" dirty="0" smtClean="0"/>
              <a:t>Run </a:t>
            </a:r>
            <a:r>
              <a:rPr lang="en-US" baseline="0" dirty="0" err="1" smtClean="0"/>
              <a:t>gradlew</a:t>
            </a:r>
            <a:r>
              <a:rPr lang="en-US" baseline="0" dirty="0" smtClean="0"/>
              <a:t> build, </a:t>
            </a:r>
            <a:r>
              <a:rPr lang="en-US" baseline="0" dirty="0" err="1" smtClean="0"/>
              <a:t>gradlew</a:t>
            </a:r>
            <a:r>
              <a:rPr lang="en-US" baseline="0" dirty="0" smtClean="0"/>
              <a:t> tests, </a:t>
            </a:r>
            <a:r>
              <a:rPr lang="en-US" baseline="0" dirty="0" err="1" smtClean="0"/>
              <a:t>gradlew</a:t>
            </a:r>
            <a:r>
              <a:rPr lang="en-US" baseline="0" dirty="0" smtClean="0"/>
              <a:t> tests</a:t>
            </a:r>
          </a:p>
          <a:p>
            <a:r>
              <a:rPr lang="en-US" baseline="0" dirty="0" smtClean="0"/>
              <a:t>Normally this shows up in the </a:t>
            </a:r>
            <a:r>
              <a:rPr lang="en-US" baseline="0" dirty="0" err="1" smtClean="0"/>
              <a:t>gradlew</a:t>
            </a:r>
            <a:r>
              <a:rPr lang="en-US" baseline="0" dirty="0" smtClean="0"/>
              <a:t> console in android studio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761440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93543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Every time your development machine needs to talk to an Android device, whether it’s a real device connected with a USB cable, or a virtual device running in an emulator, it does it by using the </a:t>
            </a:r>
            <a:r>
              <a:rPr lang="en-US" sz="1200" b="1" i="0" kern="1200" dirty="0" smtClean="0">
                <a:solidFill>
                  <a:schemeClr val="tx1"/>
                </a:solidFill>
                <a:effectLst/>
                <a:latin typeface="+mn-lt"/>
                <a:ea typeface="+mn-ea"/>
                <a:cs typeface="+mn-cs"/>
              </a:rPr>
              <a:t>Android Debug Bridge (</a:t>
            </a:r>
            <a:r>
              <a:rPr lang="en-US" sz="1200" b="1" i="0" kern="1200" dirty="0" err="1" smtClean="0">
                <a:solidFill>
                  <a:schemeClr val="tx1"/>
                </a:solidFill>
                <a:effectLst/>
                <a:latin typeface="+mn-lt"/>
                <a:ea typeface="+mn-ea"/>
                <a:cs typeface="+mn-cs"/>
              </a:rPr>
              <a:t>adb</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is a process that’s controlled by a command that’s also called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command is stored in the platform-tools directory of the Android System Developer’s Kit. On a Mac, you’ll probably find it in</a:t>
            </a:r>
            <a:r>
              <a:rPr lang="en-US" sz="1200" b="0" i="1" kern="1200" dirty="0" smtClean="0">
                <a:solidFill>
                  <a:schemeClr val="tx1"/>
                </a:solidFill>
                <a:effectLst/>
                <a:latin typeface="+mn-lt"/>
                <a:ea typeface="+mn-ea"/>
                <a:cs typeface="+mn-cs"/>
              </a:rPr>
              <a:t>/Users/&lt;username&gt;/Library/Android/</a:t>
            </a:r>
            <a:r>
              <a:rPr lang="en-US" sz="1200" b="0" i="1" kern="1200" dirty="0" err="1" smtClean="0">
                <a:solidFill>
                  <a:schemeClr val="tx1"/>
                </a:solidFill>
                <a:effectLst/>
                <a:latin typeface="+mn-lt"/>
                <a:ea typeface="+mn-ea"/>
                <a:cs typeface="+mn-cs"/>
              </a:rPr>
              <a:t>sdk</a:t>
            </a:r>
            <a:r>
              <a:rPr lang="en-US" sz="1200" b="0" i="1" kern="1200" dirty="0" smtClean="0">
                <a:solidFill>
                  <a:schemeClr val="tx1"/>
                </a:solidFill>
                <a:effectLst/>
                <a:latin typeface="+mn-lt"/>
                <a:ea typeface="+mn-ea"/>
                <a:cs typeface="+mn-cs"/>
              </a:rPr>
              <a:t>/platform-tools</a:t>
            </a:r>
            <a:r>
              <a:rPr lang="en-US" sz="1200" b="0" i="0" kern="1200" dirty="0" smtClean="0">
                <a:solidFill>
                  <a:schemeClr val="tx1"/>
                </a:solidFill>
                <a:effectLst/>
                <a:latin typeface="+mn-lt"/>
                <a:ea typeface="+mn-ea"/>
                <a:cs typeface="+mn-cs"/>
              </a:rPr>
              <a:t>. If you add the </a:t>
            </a:r>
            <a:r>
              <a:rPr lang="en-US" sz="1200" b="0" i="1" kern="1200" dirty="0" smtClean="0">
                <a:solidFill>
                  <a:schemeClr val="tx1"/>
                </a:solidFill>
                <a:effectLst/>
                <a:latin typeface="+mn-lt"/>
                <a:ea typeface="+mn-ea"/>
                <a:cs typeface="+mn-cs"/>
              </a:rPr>
              <a:t>platform-tools</a:t>
            </a:r>
            <a:r>
              <a:rPr lang="en-US" sz="1200" b="0" i="0" kern="1200" dirty="0" smtClean="0">
                <a:solidFill>
                  <a:schemeClr val="tx1"/>
                </a:solidFill>
                <a:effectLst/>
                <a:latin typeface="+mn-lt"/>
                <a:ea typeface="+mn-ea"/>
                <a:cs typeface="+mn-cs"/>
              </a:rPr>
              <a:t> directory to your PATH, you will be able to run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from the command line.</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dirty="0" err="1" smtClean="0"/>
              <a:t>adb</a:t>
            </a:r>
            <a:r>
              <a:rPr lang="en-US" dirty="0" smtClean="0"/>
              <a:t> devices</a:t>
            </a:r>
            <a:r>
              <a:rPr lang="en-US" sz="1200" b="0" i="0" kern="1200" dirty="0" smtClean="0">
                <a:solidFill>
                  <a:schemeClr val="tx1"/>
                </a:solidFill>
                <a:effectLst/>
                <a:latin typeface="+mn-lt"/>
                <a:ea typeface="+mn-ea"/>
                <a:cs typeface="+mn-cs"/>
              </a:rPr>
              <a:t> command means “Tell me which Android devices you are connected to”. The </a:t>
            </a:r>
            <a:r>
              <a:rPr lang="en-US" dirty="0" err="1" smtClean="0"/>
              <a:t>adb</a:t>
            </a:r>
            <a:r>
              <a:rPr lang="en-US" sz="1200" b="0" i="0" kern="1200" dirty="0" smtClean="0">
                <a:solidFill>
                  <a:schemeClr val="tx1"/>
                </a:solidFill>
                <a:effectLst/>
                <a:latin typeface="+mn-lt"/>
                <a:ea typeface="+mn-ea"/>
                <a:cs typeface="+mn-cs"/>
              </a:rPr>
              <a:t> command works by talking to an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server process, which runs in the background. The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server is sometimes called the </a:t>
            </a:r>
            <a:r>
              <a:rPr lang="en-US" sz="1200" b="0" i="1" kern="1200" dirty="0" err="1" smtClean="0">
                <a:solidFill>
                  <a:schemeClr val="tx1"/>
                </a:solidFill>
                <a:effectLst/>
                <a:latin typeface="+mn-lt"/>
                <a:ea typeface="+mn-ea"/>
                <a:cs typeface="+mn-cs"/>
              </a:rPr>
              <a:t>adb</a:t>
            </a:r>
            <a:r>
              <a:rPr lang="en-US" sz="1200" b="0" i="1"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dæmon</a:t>
            </a:r>
            <a:r>
              <a:rPr lang="en-US" sz="1200" b="0" i="0" kern="1200" dirty="0" smtClean="0">
                <a:solidFill>
                  <a:schemeClr val="tx1"/>
                </a:solidFill>
                <a:effectLst/>
                <a:latin typeface="+mn-lt"/>
                <a:ea typeface="+mn-ea"/>
                <a:cs typeface="+mn-cs"/>
              </a:rPr>
              <a:t> or </a:t>
            </a:r>
            <a:r>
              <a:rPr lang="en-US" sz="1200" b="0" i="1" kern="1200" dirty="0" err="1" smtClean="0">
                <a:solidFill>
                  <a:schemeClr val="tx1"/>
                </a:solidFill>
                <a:effectLst/>
                <a:latin typeface="+mn-lt"/>
                <a:ea typeface="+mn-ea"/>
                <a:cs typeface="+mn-cs"/>
              </a:rPr>
              <a:t>adbd</a:t>
            </a:r>
            <a:r>
              <a:rPr lang="en-US" sz="1200" b="0" i="0" kern="1200" dirty="0" smtClean="0">
                <a:solidFill>
                  <a:schemeClr val="tx1"/>
                </a:solidFill>
                <a:effectLst/>
                <a:latin typeface="+mn-lt"/>
                <a:ea typeface="+mn-ea"/>
                <a:cs typeface="+mn-cs"/>
              </a:rPr>
              <a:t>. When you enter an </a:t>
            </a:r>
            <a:r>
              <a:rPr lang="en-US" dirty="0" err="1" smtClean="0"/>
              <a:t>adb</a:t>
            </a:r>
            <a:r>
              <a:rPr lang="en-US" sz="1200" b="0" i="0" kern="1200" dirty="0" smtClean="0">
                <a:solidFill>
                  <a:schemeClr val="tx1"/>
                </a:solidFill>
                <a:effectLst/>
                <a:latin typeface="+mn-lt"/>
                <a:ea typeface="+mn-ea"/>
                <a:cs typeface="+mn-cs"/>
              </a:rPr>
              <a:t> command in a terminal, a request is sent to network port 5037 on your machine. The </a:t>
            </a:r>
            <a:r>
              <a:rPr lang="en-US" sz="1200" b="0" i="0" kern="1200" dirty="0" err="1" smtClean="0">
                <a:solidFill>
                  <a:schemeClr val="tx1"/>
                </a:solidFill>
                <a:effectLst/>
                <a:latin typeface="+mn-lt"/>
                <a:ea typeface="+mn-ea"/>
                <a:cs typeface="+mn-cs"/>
              </a:rPr>
              <a:t>adbd</a:t>
            </a:r>
            <a:r>
              <a:rPr lang="en-US" sz="1200" b="0" i="0" kern="1200" dirty="0" smtClean="0">
                <a:solidFill>
                  <a:schemeClr val="tx1"/>
                </a:solidFill>
                <a:effectLst/>
                <a:latin typeface="+mn-lt"/>
                <a:ea typeface="+mn-ea"/>
                <a:cs typeface="+mn-cs"/>
              </a:rPr>
              <a:t> listens for commands to come in on this port. When Android Studio wants to run an app, or check the log output, or do anything else that involves talking to an Android device, it will do it via command port 5037.</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820829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When the </a:t>
            </a:r>
            <a:r>
              <a:rPr lang="en-US" sz="1200" b="0" i="0" kern="1200" dirty="0" err="1" smtClean="0">
                <a:solidFill>
                  <a:schemeClr val="tx1"/>
                </a:solidFill>
                <a:effectLst/>
                <a:latin typeface="+mn-lt"/>
                <a:ea typeface="+mn-ea"/>
                <a:cs typeface="+mn-cs"/>
              </a:rPr>
              <a:t>adbd</a:t>
            </a:r>
            <a:r>
              <a:rPr lang="en-US" sz="1200" b="0" i="0" kern="1200" dirty="0" smtClean="0">
                <a:solidFill>
                  <a:schemeClr val="tx1"/>
                </a:solidFill>
                <a:effectLst/>
                <a:latin typeface="+mn-lt"/>
                <a:ea typeface="+mn-ea"/>
                <a:cs typeface="+mn-cs"/>
              </a:rPr>
              <a:t> receives a command, it will forward it to a separate </a:t>
            </a:r>
            <a:r>
              <a:rPr lang="en-US" sz="1200" b="0" i="0" kern="1200" dirty="0" err="1" smtClean="0">
                <a:solidFill>
                  <a:schemeClr val="tx1"/>
                </a:solidFill>
                <a:effectLst/>
                <a:latin typeface="+mn-lt"/>
                <a:ea typeface="+mn-ea"/>
                <a:cs typeface="+mn-cs"/>
              </a:rPr>
              <a:t>adbd</a:t>
            </a:r>
            <a:r>
              <a:rPr lang="en-US" sz="1200" b="0" i="0" kern="1200" dirty="0" smtClean="0">
                <a:solidFill>
                  <a:schemeClr val="tx1"/>
                </a:solidFill>
                <a:effectLst/>
                <a:latin typeface="+mn-lt"/>
                <a:ea typeface="+mn-ea"/>
                <a:cs typeface="+mn-cs"/>
              </a:rPr>
              <a:t> process that’s running in the relevant Android device. This will then be able to make changes to the Android device or return the requested information.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061004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Sometimes, if the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server isn’t running, the </a:t>
            </a:r>
            <a:r>
              <a:rPr lang="en-US" dirty="0" err="1" smtClean="0"/>
              <a:t>adb</a:t>
            </a:r>
            <a:r>
              <a:rPr lang="en-US" sz="1200" b="0" i="0" kern="1200" dirty="0" smtClean="0">
                <a:solidFill>
                  <a:schemeClr val="tx1"/>
                </a:solidFill>
                <a:effectLst/>
                <a:latin typeface="+mn-lt"/>
                <a:ea typeface="+mn-ea"/>
                <a:cs typeface="+mn-cs"/>
              </a:rPr>
              <a:t> command will need to start it: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966947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Likewise, if ever you plug in an Android device and Android Studio can’t see it, you can manually kill the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server and restart it: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888894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of the time you won’t use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directly; you’ll let an IDE like Android Studio do the work for you. But there are times when it can be useful to go to the command line and interact with your devices directly.</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shell command will open up an interactive shell directly on the Android device. The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shell command will only work when there is a single Android device connected, otherwise it won’t know which Android device you want to talk to.</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872248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open a shell to your device, you can run a lot of the standard Linux commands: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275853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Get the output from logcat</a:t>
            </a:r>
          </a:p>
          <a:p>
            <a:pPr fontAlgn="base"/>
            <a:r>
              <a:rPr lang="en-US" sz="1200" b="0" i="0" kern="1200" dirty="0" smtClean="0">
                <a:solidFill>
                  <a:schemeClr val="tx1"/>
                </a:solidFill>
                <a:effectLst/>
                <a:latin typeface="+mn-lt"/>
                <a:ea typeface="+mn-ea"/>
                <a:cs typeface="+mn-cs"/>
              </a:rPr>
              <a:t>All of the apps running on your Android device sending their output to a central stream called the logcat. You can see the live output from the logcat by running </a:t>
            </a:r>
            <a:r>
              <a:rPr lang="en-US" sz="1200" b="0" i="0" kern="1200" dirty="0" err="1" smtClean="0">
                <a:solidFill>
                  <a:schemeClr val="tx1"/>
                </a:solidFill>
                <a:effectLst/>
                <a:latin typeface="+mn-lt"/>
                <a:ea typeface="+mn-ea"/>
                <a:cs typeface="+mn-cs"/>
              </a:rPr>
              <a:t>theadb</a:t>
            </a:r>
            <a:r>
              <a:rPr lang="en-US" sz="1200" b="0" i="0" kern="1200" dirty="0" smtClean="0">
                <a:solidFill>
                  <a:schemeClr val="tx1"/>
                </a:solidFill>
                <a:effectLst/>
                <a:latin typeface="+mn-lt"/>
                <a:ea typeface="+mn-ea"/>
                <a:cs typeface="+mn-cs"/>
              </a:rPr>
              <a:t> logcat command:</a:t>
            </a:r>
          </a:p>
          <a:p>
            <a:pPr fontAlgn="base"/>
            <a:r>
              <a:rPr lang="en-US" sz="1200" b="0" i="0" kern="1200" dirty="0" smtClean="0">
                <a:solidFill>
                  <a:schemeClr val="tx1"/>
                </a:solidFill>
                <a:effectLst/>
                <a:latin typeface="+mn-lt"/>
                <a:ea typeface="+mn-ea"/>
                <a:cs typeface="+mn-cs"/>
              </a:rPr>
              <a:t>The logcat output will keep streaming until you stop it. It can be useful to run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logcat if you want to store the output in a file. The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logcat command is used by Android Studio to produce the output you see in the Devices/logcat frame.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852576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COPYING FILES TO/FROM YOUR DEVICE</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pull and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push commands can be used to transfer files back and forth. For example, here we are copying the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default.prop</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properties file into a local file called </a:t>
            </a:r>
            <a:r>
              <a:rPr lang="en-US" sz="1200" b="0" i="1" kern="1200" dirty="0" smtClean="0">
                <a:solidFill>
                  <a:schemeClr val="tx1"/>
                </a:solidFill>
                <a:effectLst/>
                <a:latin typeface="+mn-lt"/>
                <a:ea typeface="+mn-ea"/>
                <a:cs typeface="+mn-cs"/>
              </a:rPr>
              <a:t>1.txt</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2139572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And much, much more...</a:t>
            </a:r>
          </a:p>
          <a:p>
            <a:pPr fontAlgn="base"/>
            <a:r>
              <a:rPr lang="en-US" sz="1200" kern="1200" dirty="0" smtClean="0">
                <a:solidFill>
                  <a:schemeClr val="tx1"/>
                </a:solidFill>
                <a:effectLst/>
                <a:latin typeface="+mn-lt"/>
                <a:ea typeface="+mn-ea"/>
                <a:cs typeface="+mn-cs"/>
              </a:rPr>
              <a:t>There are many, many commands that you can run using </a:t>
            </a:r>
            <a:r>
              <a:rPr lang="en-US" sz="1200" kern="1200" dirty="0" err="1" smtClean="0">
                <a:solidFill>
                  <a:schemeClr val="tx1"/>
                </a:solidFill>
                <a:effectLst/>
                <a:latin typeface="+mn-lt"/>
                <a:ea typeface="+mn-ea"/>
                <a:cs typeface="+mn-cs"/>
              </a:rPr>
              <a:t>adb</a:t>
            </a:r>
            <a:r>
              <a:rPr lang="en-US" sz="1200" kern="1200" dirty="0" smtClean="0">
                <a:solidFill>
                  <a:schemeClr val="tx1"/>
                </a:solidFill>
                <a:effectLst/>
                <a:latin typeface="+mn-lt"/>
                <a:ea typeface="+mn-ea"/>
                <a:cs typeface="+mn-cs"/>
              </a:rPr>
              <a:t>: you can back up and restore databases (very useful if you need to debug a problem with a database app), start the </a:t>
            </a:r>
            <a:r>
              <a:rPr lang="en-US" sz="1200" kern="1200" dirty="0" err="1" smtClean="0">
                <a:solidFill>
                  <a:schemeClr val="tx1"/>
                </a:solidFill>
                <a:effectLst/>
                <a:latin typeface="+mn-lt"/>
                <a:ea typeface="+mn-ea"/>
                <a:cs typeface="+mn-cs"/>
              </a:rPr>
              <a:t>adb</a:t>
            </a:r>
            <a:r>
              <a:rPr lang="en-US" sz="1200" kern="1200" dirty="0" smtClean="0">
                <a:solidFill>
                  <a:schemeClr val="tx1"/>
                </a:solidFill>
                <a:effectLst/>
                <a:latin typeface="+mn-lt"/>
                <a:ea typeface="+mn-ea"/>
                <a:cs typeface="+mn-cs"/>
              </a:rPr>
              <a:t> server on a different port, reboot machines, or just find out a lot of information about the running devices. To find out all the options available, just type </a:t>
            </a:r>
            <a:r>
              <a:rPr lang="en-US" sz="1200" kern="1200" dirty="0" err="1" smtClean="0">
                <a:solidFill>
                  <a:schemeClr val="tx1"/>
                </a:solidFill>
                <a:effectLst/>
                <a:latin typeface="+mn-lt"/>
                <a:ea typeface="+mn-ea"/>
                <a:cs typeface="+mn-cs"/>
              </a:rPr>
              <a:t>adb</a:t>
            </a:r>
            <a:r>
              <a:rPr lang="en-US" sz="1200" kern="1200" dirty="0" smtClean="0">
                <a:solidFill>
                  <a:schemeClr val="tx1"/>
                </a:solidFill>
                <a:effectLst/>
                <a:latin typeface="+mn-lt"/>
                <a:ea typeface="+mn-ea"/>
                <a:cs typeface="+mn-cs"/>
              </a:rPr>
              <a:t> on the command line: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926316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Emu</a:t>
            </a:r>
            <a:r>
              <a:rPr lang="en-US" baseline="0" dirty="0" smtClean="0"/>
              <a:t> = emulator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310851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Linux Kernel</a:t>
            </a:r>
          </a:p>
          <a:p>
            <a:r>
              <a:rPr lang="en-US" sz="1200" b="0" i="0" kern="1200" dirty="0" smtClean="0">
                <a:solidFill>
                  <a:schemeClr val="tx1"/>
                </a:solidFill>
                <a:effectLst/>
                <a:latin typeface="+mn-lt"/>
                <a:ea typeface="+mn-ea"/>
                <a:cs typeface="+mn-cs"/>
              </a:rPr>
              <a:t>Positioned at the bottom of the Android software stack, the Linux Kernel provides a level of abstraction between the device hardware and the upper layers of the Android software stack. Based on Linux version 2.6, the kernel provides preemptive multitasking, low-level core system services such as memory, process and power management in addition to providing a network stack and device drivers for hardware such as the device display, Wi-Fi and audio.</a:t>
            </a:r>
          </a:p>
          <a:p>
            <a:r>
              <a:rPr lang="en-US" sz="1200" b="0" i="0" kern="1200" dirty="0" smtClean="0">
                <a:solidFill>
                  <a:schemeClr val="tx1"/>
                </a:solidFill>
                <a:effectLst/>
                <a:latin typeface="+mn-lt"/>
                <a:ea typeface="+mn-ea"/>
                <a:cs typeface="+mn-cs"/>
              </a:rPr>
              <a:t>The original Linux kernel was developed in 1991 by Linus Torvalds and was combined with a set of tools, utilities and compilers developed by Richard Stallman at the Free Software Foundation to create a full operating system referred to as GNU/Linux. Various Linux distributions have been derived from these basic underpinnings such as Ubuntu and Red Hat Enterprise Linux.</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535773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Android Emulator uses an open source application called QEMU (or Quick Emulator) to emulate the entire Android hardware device. It runs code that interprets machine code that’s intended to be run by the device’s processor. It has code that emulates the storage system, the screen, and pretty much every other piece of physical equipment on an Android device.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712823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227837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Tools-&gt;Android-&gt;AVD</a:t>
            </a:r>
            <a:r>
              <a:rPr lang="en-US" baseline="0" dirty="0" smtClean="0"/>
              <a:t> Manager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757122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Tools</a:t>
            </a:r>
            <a:r>
              <a:rPr lang="en-US" baseline="0" dirty="0" smtClean="0"/>
              <a:t> -&gt; Android -&gt; SDK Manager</a:t>
            </a:r>
          </a:p>
          <a:p>
            <a:r>
              <a:rPr lang="en-US" baseline="0" dirty="0" smtClean="0"/>
              <a:t>Click on SDK Tools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774730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Tools-&gt;Android-&gt;AVD</a:t>
            </a:r>
            <a:r>
              <a:rPr lang="en-US" baseline="0" dirty="0" smtClean="0"/>
              <a:t> Manager-&gt;Create Virtual Device-&gt;Click on x86 Image.</a:t>
            </a:r>
          </a:p>
          <a:p>
            <a:r>
              <a:rPr lang="en-US" baseline="0" dirty="0" smtClean="0"/>
              <a:t>Download if they’re not already downloaded</a:t>
            </a:r>
          </a:p>
          <a:p>
            <a:r>
              <a:rPr lang="en-US" baseline="0" dirty="0" smtClean="0"/>
              <a:t>Need </a:t>
            </a:r>
            <a:r>
              <a:rPr lang="en-US" sz="1200" b="0" i="0" kern="1200" dirty="0" smtClean="0">
                <a:solidFill>
                  <a:schemeClr val="tx1"/>
                </a:solidFill>
                <a:effectLst/>
                <a:latin typeface="+mn-lt"/>
                <a:ea typeface="+mn-ea"/>
                <a:cs typeface="+mn-cs"/>
              </a:rPr>
              <a:t>Intel processor with support for Intel® VT-x or Virtualization Technology</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2078796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Kvm</a:t>
            </a:r>
            <a:r>
              <a:rPr lang="en-US" dirty="0" smtClean="0"/>
              <a:t> on Linux</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2077630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651232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562964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Lives</a:t>
            </a:r>
            <a:r>
              <a:rPr lang="en-US" baseline="0" dirty="0" smtClean="0"/>
              <a:t> in </a:t>
            </a:r>
            <a:r>
              <a:rPr lang="en-US" sz="1200" kern="1200" dirty="0" smtClean="0">
                <a:solidFill>
                  <a:schemeClr val="tx1"/>
                </a:solidFill>
                <a:latin typeface="+mn-lt"/>
                <a:ea typeface="+mn-ea"/>
                <a:cs typeface="+mn-cs"/>
              </a:rPr>
              <a:t>.android/</a:t>
            </a:r>
            <a:r>
              <a:rPr lang="en-US" sz="1200" kern="1200" dirty="0" err="1" smtClean="0">
                <a:solidFill>
                  <a:schemeClr val="tx1"/>
                </a:solidFill>
                <a:latin typeface="+mn-lt"/>
                <a:ea typeface="+mn-ea"/>
                <a:cs typeface="+mn-cs"/>
              </a:rPr>
              <a:t>avd</a:t>
            </a:r>
            <a:r>
              <a:rPr lang="en-US" sz="1200" kern="1200" dirty="0" smtClean="0">
                <a:solidFill>
                  <a:schemeClr val="tx1"/>
                </a:solidFill>
                <a:latin typeface="+mn-lt"/>
                <a:ea typeface="+mn-ea"/>
                <a:cs typeface="+mn-cs"/>
              </a:rPr>
              <a:t>/Nexus_5X_API_23_haxm.avd/</a:t>
            </a:r>
            <a:r>
              <a:rPr lang="en-US" sz="1200" kern="1200" dirty="0" err="1" smtClean="0">
                <a:solidFill>
                  <a:schemeClr val="tx1"/>
                </a:solidFill>
                <a:latin typeface="+mn-lt"/>
                <a:ea typeface="+mn-ea"/>
                <a:cs typeface="+mn-cs"/>
              </a:rPr>
              <a:t>config.ini</a:t>
            </a:r>
            <a:r>
              <a:rPr lang="en-US" sz="1200" kern="1200" dirty="0" smtClean="0">
                <a:solidFill>
                  <a:schemeClr val="tx1"/>
                </a:solidFill>
                <a:latin typeface="+mn-lt"/>
                <a:ea typeface="+mn-ea"/>
                <a:cs typeface="+mn-cs"/>
              </a:rPr>
              <a:t> (editable)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932920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Changes</a:t>
            </a:r>
            <a:r>
              <a:rPr lang="en-US" baseline="0" dirty="0" smtClean="0"/>
              <a:t> appear much quicker in the emulator</a:t>
            </a:r>
          </a:p>
          <a:p>
            <a:r>
              <a:rPr lang="en-US" baseline="0" dirty="0" smtClean="0"/>
              <a:t>Android Studio 2.0 and above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210578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Android Runtime - </a:t>
            </a:r>
            <a:r>
              <a:rPr lang="en-US" sz="1200" b="0" i="0" kern="1200" dirty="0" err="1" smtClean="0">
                <a:solidFill>
                  <a:schemeClr val="tx1"/>
                </a:solidFill>
                <a:effectLst/>
                <a:latin typeface="+mn-lt"/>
                <a:ea typeface="+mn-ea"/>
                <a:cs typeface="+mn-cs"/>
              </a:rPr>
              <a:t>Dalvik</a:t>
            </a:r>
            <a:r>
              <a:rPr lang="en-US" sz="1200" b="0" i="0" kern="1200" dirty="0" smtClean="0">
                <a:solidFill>
                  <a:schemeClr val="tx1"/>
                </a:solidFill>
                <a:effectLst/>
                <a:latin typeface="+mn-lt"/>
                <a:ea typeface="+mn-ea"/>
                <a:cs typeface="+mn-cs"/>
              </a:rPr>
              <a:t> Virtual Machine</a:t>
            </a:r>
          </a:p>
          <a:p>
            <a:r>
              <a:rPr lang="en-US" sz="1200" b="0" i="0" kern="1200" dirty="0" smtClean="0">
                <a:solidFill>
                  <a:schemeClr val="tx1"/>
                </a:solidFill>
                <a:effectLst/>
                <a:latin typeface="+mn-lt"/>
                <a:ea typeface="+mn-ea"/>
                <a:cs typeface="+mn-cs"/>
              </a:rPr>
              <a:t>The Linux kernel provides a multitasking execution environment allowing multiple processes to execute concurrently. It would be easy to assume, therefore, that each Android application simply runs as a process directly on the Linux kernel. In fact, each application running on an Android device does so within its own instance of the </a:t>
            </a:r>
            <a:r>
              <a:rPr lang="en-US" sz="1200" b="0" i="0" kern="1200" dirty="0" err="1" smtClean="0">
                <a:solidFill>
                  <a:schemeClr val="tx1"/>
                </a:solidFill>
                <a:effectLst/>
                <a:latin typeface="+mn-lt"/>
                <a:ea typeface="+mn-ea"/>
                <a:cs typeface="+mn-cs"/>
              </a:rPr>
              <a:t>Dalvik</a:t>
            </a:r>
            <a:r>
              <a:rPr lang="en-US" sz="1200" b="0" i="0" kern="1200" dirty="0" smtClean="0">
                <a:solidFill>
                  <a:schemeClr val="tx1"/>
                </a:solidFill>
                <a:effectLst/>
                <a:latin typeface="+mn-lt"/>
                <a:ea typeface="+mn-ea"/>
                <a:cs typeface="+mn-cs"/>
              </a:rPr>
              <a:t> virtual machine (VM).</a:t>
            </a:r>
          </a:p>
          <a:p>
            <a:r>
              <a:rPr lang="en-US" sz="1200" b="0" i="0" kern="1200" dirty="0" smtClean="0">
                <a:solidFill>
                  <a:schemeClr val="tx1"/>
                </a:solidFill>
                <a:effectLst/>
                <a:latin typeface="+mn-lt"/>
                <a:ea typeface="+mn-ea"/>
                <a:cs typeface="+mn-cs"/>
              </a:rPr>
              <a:t>Running applications in virtual machines provides a number of advantages. Firstly, applications are essentially sandboxed, in that they cannot detrimentally interfere (intentionally or otherwise) with the operating system or other applications, nor can they directly access the device hardware. Secondly, this enforced level of abstraction makes applications platform neutral in that they are never tied to any specific hardware.</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Dalvik</a:t>
            </a:r>
            <a:r>
              <a:rPr lang="en-US" sz="1200" b="0" i="0" kern="1200" dirty="0" smtClean="0">
                <a:solidFill>
                  <a:schemeClr val="tx1"/>
                </a:solidFill>
                <a:effectLst/>
                <a:latin typeface="+mn-lt"/>
                <a:ea typeface="+mn-ea"/>
                <a:cs typeface="+mn-cs"/>
              </a:rPr>
              <a:t> virtual machine was developed by Google and relies on the underlying Linux kernel for low-level functionality. It is more efficient than the standard Java VM in terms of memory usage, and specifically designed to allow multiple instances to run efficiently within the resource constraints of a mobile device.</a:t>
            </a:r>
          </a:p>
          <a:p>
            <a:r>
              <a:rPr lang="en-US" sz="1200" b="0" i="0" kern="1200" dirty="0" smtClean="0">
                <a:solidFill>
                  <a:schemeClr val="tx1"/>
                </a:solidFill>
                <a:effectLst/>
                <a:latin typeface="+mn-lt"/>
                <a:ea typeface="+mn-ea"/>
                <a:cs typeface="+mn-cs"/>
              </a:rPr>
              <a:t>In order to execute within a </a:t>
            </a:r>
            <a:r>
              <a:rPr lang="en-US" sz="1200" b="0" i="0" kern="1200" dirty="0" err="1" smtClean="0">
                <a:solidFill>
                  <a:schemeClr val="tx1"/>
                </a:solidFill>
                <a:effectLst/>
                <a:latin typeface="+mn-lt"/>
                <a:ea typeface="+mn-ea"/>
                <a:cs typeface="+mn-cs"/>
              </a:rPr>
              <a:t>Dalvik</a:t>
            </a:r>
            <a:r>
              <a:rPr lang="en-US" sz="1200" b="0" i="0" kern="1200" dirty="0" smtClean="0">
                <a:solidFill>
                  <a:schemeClr val="tx1"/>
                </a:solidFill>
                <a:effectLst/>
                <a:latin typeface="+mn-lt"/>
                <a:ea typeface="+mn-ea"/>
                <a:cs typeface="+mn-cs"/>
              </a:rPr>
              <a:t> VM, application code must be transformed from standard Java class files to the </a:t>
            </a:r>
            <a:r>
              <a:rPr lang="en-US" sz="1200" b="0" i="0" kern="1200" dirty="0" err="1" smtClean="0">
                <a:solidFill>
                  <a:schemeClr val="tx1"/>
                </a:solidFill>
                <a:effectLst/>
                <a:latin typeface="+mn-lt"/>
                <a:ea typeface="+mn-ea"/>
                <a:cs typeface="+mn-cs"/>
              </a:rPr>
              <a:t>Dalvik</a:t>
            </a:r>
            <a:r>
              <a:rPr lang="en-US" sz="1200" b="0" i="0" kern="1200" dirty="0" smtClean="0">
                <a:solidFill>
                  <a:schemeClr val="tx1"/>
                </a:solidFill>
                <a:effectLst/>
                <a:latin typeface="+mn-lt"/>
                <a:ea typeface="+mn-ea"/>
                <a:cs typeface="+mn-cs"/>
              </a:rPr>
              <a:t> executable (.</a:t>
            </a:r>
            <a:r>
              <a:rPr lang="en-US" sz="1200" b="0" i="0" kern="1200" dirty="0" err="1" smtClean="0">
                <a:solidFill>
                  <a:schemeClr val="tx1"/>
                </a:solidFill>
                <a:effectLst/>
                <a:latin typeface="+mn-lt"/>
                <a:ea typeface="+mn-ea"/>
                <a:cs typeface="+mn-cs"/>
              </a:rPr>
              <a:t>dex</a:t>
            </a:r>
            <a:r>
              <a:rPr lang="en-US" sz="1200" b="0" i="0" kern="1200" dirty="0" smtClean="0">
                <a:solidFill>
                  <a:schemeClr val="tx1"/>
                </a:solidFill>
                <a:effectLst/>
                <a:latin typeface="+mn-lt"/>
                <a:ea typeface="+mn-ea"/>
                <a:cs typeface="+mn-cs"/>
              </a:rPr>
              <a:t>) format, which has a 50% smaller memory footprint than standard Java bytecode. Standard Java class files can usually (though not always) be converted to </a:t>
            </a:r>
            <a:r>
              <a:rPr lang="en-US" sz="1200" b="0" i="0" kern="1200" dirty="0" err="1" smtClean="0">
                <a:solidFill>
                  <a:schemeClr val="tx1"/>
                </a:solidFill>
                <a:effectLst/>
                <a:latin typeface="+mn-lt"/>
                <a:ea typeface="+mn-ea"/>
                <a:cs typeface="+mn-cs"/>
              </a:rPr>
              <a:t>Dex</a:t>
            </a:r>
            <a:r>
              <a:rPr lang="en-US" sz="1200" b="0" i="0" kern="1200" dirty="0" smtClean="0">
                <a:solidFill>
                  <a:schemeClr val="tx1"/>
                </a:solidFill>
                <a:effectLst/>
                <a:latin typeface="+mn-lt"/>
                <a:ea typeface="+mn-ea"/>
                <a:cs typeface="+mn-cs"/>
              </a:rPr>
              <a:t> format using the dx tool included with the Android SDK.</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963290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take a look at the tools in the SDK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3507010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 Device Tools</a:t>
            </a:r>
          </a:p>
          <a:p>
            <a:r>
              <a:rPr lang="en-US" sz="1200" u="none" strike="noStrike" kern="1200" dirty="0" smtClean="0">
                <a:solidFill>
                  <a:schemeClr val="tx1"/>
                </a:solidFill>
                <a:effectLst/>
                <a:latin typeface="+mn-lt"/>
                <a:ea typeface="+mn-ea"/>
                <a:cs typeface="+mn-cs"/>
                <a:hlinkClick r:id="rId3"/>
              </a:rPr>
              <a:t>Android Virtual Device </a:t>
            </a:r>
            <a:r>
              <a:rPr lang="en-US" sz="1200" u="none" strike="noStrike" kern="1200" dirty="0" err="1" smtClean="0">
                <a:solidFill>
                  <a:schemeClr val="tx1"/>
                </a:solidFill>
                <a:effectLst/>
                <a:latin typeface="+mn-lt"/>
                <a:ea typeface="+mn-ea"/>
                <a:cs typeface="+mn-cs"/>
                <a:hlinkClick r:id="rId3"/>
              </a:rPr>
              <a:t>Manager</a:t>
            </a:r>
            <a:r>
              <a:rPr lang="en-US" dirty="0" err="1" smtClean="0"/>
              <a:t>The</a:t>
            </a:r>
            <a:r>
              <a:rPr lang="en-US" dirty="0" smtClean="0"/>
              <a:t> AVD Manager provides a graphical user interface in which you can create and manage Android Virtual Devices (AVDs) that run in the Android Emulator.</a:t>
            </a:r>
          </a:p>
          <a:p>
            <a:r>
              <a:rPr lang="en-US" sz="1200" u="none" strike="noStrike" kern="1200" dirty="0" smtClean="0">
                <a:solidFill>
                  <a:schemeClr val="tx1"/>
                </a:solidFill>
                <a:effectLst/>
                <a:latin typeface="+mn-lt"/>
                <a:ea typeface="+mn-ea"/>
                <a:cs typeface="+mn-cs"/>
                <a:hlinkClick r:id="rId4"/>
              </a:rPr>
              <a:t>Android Emulator (emulator)</a:t>
            </a:r>
            <a:r>
              <a:rPr lang="en-US" dirty="0" smtClean="0"/>
              <a:t>A QEMU-based device-emulation tool that you can use to debug and test your applications in an actual Android run-time environment.</a:t>
            </a:r>
          </a:p>
          <a:p>
            <a:r>
              <a:rPr lang="en-US" sz="1200" u="none" strike="noStrike" kern="1200" dirty="0" err="1" smtClean="0">
                <a:solidFill>
                  <a:schemeClr val="tx1"/>
                </a:solidFill>
                <a:effectLst/>
                <a:latin typeface="+mn-lt"/>
                <a:ea typeface="+mn-ea"/>
                <a:cs typeface="+mn-cs"/>
                <a:hlinkClick r:id="rId5"/>
              </a:rPr>
              <a:t>mksdcard</a:t>
            </a:r>
            <a:r>
              <a:rPr lang="en-US" dirty="0" err="1" smtClean="0"/>
              <a:t>Helps</a:t>
            </a:r>
            <a:r>
              <a:rPr lang="en-US" dirty="0" smtClean="0"/>
              <a:t> you create a disk image that you can use with the emulator, to simulate the presence of an external storage card (such as an SD card).</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706689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Development Tools</a:t>
            </a:r>
          </a:p>
          <a:p>
            <a:r>
              <a:rPr lang="en-US" sz="1200" u="none" strike="noStrike" kern="1200" dirty="0" smtClean="0">
                <a:solidFill>
                  <a:schemeClr val="tx1"/>
                </a:solidFill>
                <a:effectLst/>
                <a:latin typeface="+mn-lt"/>
                <a:ea typeface="+mn-ea"/>
                <a:cs typeface="+mn-cs"/>
                <a:hlinkClick r:id="rId3"/>
              </a:rPr>
              <a:t>Hierarchy Viewer (hierarchyviewer)</a:t>
            </a:r>
            <a:r>
              <a:rPr lang="en-US" dirty="0" smtClean="0"/>
              <a:t>Provides a visual representation of the layout's View hierarchy with performance information for each node in the layout, and a magnified view of the display to closely examine the pixels in your </a:t>
            </a:r>
            <a:r>
              <a:rPr lang="en-US" dirty="0" err="1" smtClean="0"/>
              <a:t>layout.</a:t>
            </a:r>
            <a:r>
              <a:rPr lang="en-US" sz="1200" u="none" strike="noStrike" kern="1200" dirty="0" err="1" smtClean="0">
                <a:solidFill>
                  <a:schemeClr val="tx1"/>
                </a:solidFill>
                <a:effectLst/>
                <a:latin typeface="+mn-lt"/>
                <a:ea typeface="+mn-ea"/>
                <a:cs typeface="+mn-cs"/>
                <a:hlinkClick r:id="rId4"/>
              </a:rPr>
              <a:t>SDK</a:t>
            </a:r>
            <a:r>
              <a:rPr lang="en-US" sz="1200" u="none" strike="noStrike" kern="1200" dirty="0" smtClean="0">
                <a:solidFill>
                  <a:schemeClr val="tx1"/>
                </a:solidFill>
                <a:effectLst/>
                <a:latin typeface="+mn-lt"/>
                <a:ea typeface="+mn-ea"/>
                <a:cs typeface="+mn-cs"/>
                <a:hlinkClick r:id="rId4"/>
              </a:rPr>
              <a:t> </a:t>
            </a:r>
            <a:r>
              <a:rPr lang="en-US" sz="1200" u="none" strike="noStrike" kern="1200" dirty="0" err="1" smtClean="0">
                <a:solidFill>
                  <a:schemeClr val="tx1"/>
                </a:solidFill>
                <a:effectLst/>
                <a:latin typeface="+mn-lt"/>
                <a:ea typeface="+mn-ea"/>
                <a:cs typeface="+mn-cs"/>
                <a:hlinkClick r:id="rId4"/>
              </a:rPr>
              <a:t>Manager</a:t>
            </a:r>
            <a:r>
              <a:rPr lang="en-US" dirty="0" err="1" smtClean="0"/>
              <a:t>Lets</a:t>
            </a:r>
            <a:r>
              <a:rPr lang="en-US" dirty="0" smtClean="0"/>
              <a:t> you manage SDK packages, such as installed platforms and system images.</a:t>
            </a:r>
            <a:r>
              <a:rPr lang="en-US" sz="1200" u="none" strike="noStrike" kern="1200" dirty="0" smtClean="0">
                <a:solidFill>
                  <a:schemeClr val="tx1"/>
                </a:solidFill>
                <a:effectLst/>
                <a:latin typeface="+mn-lt"/>
                <a:ea typeface="+mn-ea"/>
                <a:cs typeface="+mn-cs"/>
                <a:hlinkClick r:id="rId5"/>
              </a:rPr>
              <a:t>sqlite3</a:t>
            </a:r>
            <a:r>
              <a:rPr lang="en-US" dirty="0" smtClean="0"/>
              <a:t>Lets you access the SQLite data files created and used by Android applications.</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589357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13702343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Debugging Tools</a:t>
            </a:r>
          </a:p>
          <a:p>
            <a:r>
              <a:rPr lang="en-US" sz="1200" u="none" strike="noStrike" kern="1200" dirty="0" smtClean="0">
                <a:solidFill>
                  <a:schemeClr val="tx1"/>
                </a:solidFill>
                <a:effectLst/>
                <a:latin typeface="+mn-lt"/>
                <a:ea typeface="+mn-ea"/>
                <a:cs typeface="+mn-cs"/>
                <a:hlinkClick r:id="rId3"/>
              </a:rPr>
              <a:t>Android </a:t>
            </a:r>
            <a:r>
              <a:rPr lang="en-US" sz="1200" u="none" strike="noStrike" kern="1200" dirty="0" err="1" smtClean="0">
                <a:solidFill>
                  <a:schemeClr val="tx1"/>
                </a:solidFill>
                <a:effectLst/>
                <a:latin typeface="+mn-lt"/>
                <a:ea typeface="+mn-ea"/>
                <a:cs typeface="+mn-cs"/>
                <a:hlinkClick r:id="rId3"/>
              </a:rPr>
              <a:t>Monitor</a:t>
            </a:r>
            <a:r>
              <a:rPr lang="en-US" dirty="0" err="1" smtClean="0"/>
              <a:t>Android</a:t>
            </a:r>
            <a:r>
              <a:rPr lang="en-US" dirty="0" smtClean="0"/>
              <a:t> Monitor is integrated into Android Studio and provides logcat, memory, CPU, GPU, and network monitors for app debugging and analysis.</a:t>
            </a:r>
          </a:p>
          <a:p>
            <a:r>
              <a:rPr lang="en-US" sz="1200" u="none" strike="noStrike" kern="1200" dirty="0" err="1" smtClean="0">
                <a:solidFill>
                  <a:schemeClr val="tx1"/>
                </a:solidFill>
                <a:effectLst/>
                <a:latin typeface="+mn-lt"/>
                <a:ea typeface="+mn-ea"/>
                <a:cs typeface="+mn-cs"/>
                <a:hlinkClick r:id="rId4"/>
              </a:rPr>
              <a:t>adb</a:t>
            </a:r>
            <a:r>
              <a:rPr lang="en-US" dirty="0" err="1" smtClean="0"/>
              <a:t>Android</a:t>
            </a:r>
            <a:r>
              <a:rPr lang="en-US" dirty="0" smtClean="0"/>
              <a:t> Debug Bridge (</a:t>
            </a:r>
            <a:r>
              <a:rPr lang="en-US" dirty="0" err="1" smtClean="0"/>
              <a:t>adb</a:t>
            </a:r>
            <a:r>
              <a:rPr lang="en-US" dirty="0" smtClean="0"/>
              <a:t>) is a versatile command line tool that lets you communicate with an emulator instance or connected Android-powered device. It also provides access to the device shell.</a:t>
            </a:r>
          </a:p>
          <a:p>
            <a:r>
              <a:rPr lang="en-US" sz="1200" u="none" strike="noStrike" kern="1200" dirty="0" smtClean="0">
                <a:solidFill>
                  <a:schemeClr val="tx1"/>
                </a:solidFill>
                <a:effectLst/>
                <a:latin typeface="+mn-lt"/>
                <a:ea typeface="+mn-ea"/>
                <a:cs typeface="+mn-cs"/>
                <a:hlinkClick r:id="rId5"/>
              </a:rPr>
              <a:t>ADB Shell </a:t>
            </a:r>
            <a:r>
              <a:rPr lang="en-US" sz="1200" u="none" strike="noStrike" kern="1200" dirty="0" err="1" smtClean="0">
                <a:solidFill>
                  <a:schemeClr val="tx1"/>
                </a:solidFill>
                <a:effectLst/>
                <a:latin typeface="+mn-lt"/>
                <a:ea typeface="+mn-ea"/>
                <a:cs typeface="+mn-cs"/>
                <a:hlinkClick r:id="rId5"/>
              </a:rPr>
              <a:t>Commands</a:t>
            </a:r>
            <a:r>
              <a:rPr lang="en-US" dirty="0" err="1" smtClean="0"/>
              <a:t>Learn</a:t>
            </a:r>
            <a:r>
              <a:rPr lang="en-US" dirty="0" smtClean="0"/>
              <a:t> the commands available for advanced command-line operations.</a:t>
            </a:r>
          </a:p>
          <a:p>
            <a:r>
              <a:rPr lang="en-US" sz="1200" u="none" strike="noStrike" kern="1200" dirty="0" smtClean="0">
                <a:solidFill>
                  <a:schemeClr val="tx1"/>
                </a:solidFill>
                <a:effectLst/>
                <a:latin typeface="+mn-lt"/>
                <a:ea typeface="+mn-ea"/>
                <a:cs typeface="+mn-cs"/>
                <a:hlinkClick r:id="rId6"/>
              </a:rPr>
              <a:t>Dalvik Debug Monitor Server (ddms)</a:t>
            </a:r>
            <a:r>
              <a:rPr lang="en-US" dirty="0" smtClean="0"/>
              <a:t>Lets you debug Android apps.</a:t>
            </a:r>
          </a:p>
          <a:p>
            <a:r>
              <a:rPr lang="en-US" sz="1200" u="none" strike="noStrike" kern="1200" dirty="0" smtClean="0">
                <a:solidFill>
                  <a:schemeClr val="tx1"/>
                </a:solidFill>
                <a:effectLst/>
                <a:latin typeface="+mn-lt"/>
                <a:ea typeface="+mn-ea"/>
                <a:cs typeface="+mn-cs"/>
                <a:hlinkClick r:id="rId7"/>
              </a:rPr>
              <a:t>Device </a:t>
            </a:r>
            <a:r>
              <a:rPr lang="en-US" sz="1200" u="none" strike="noStrike" kern="1200" dirty="0" err="1" smtClean="0">
                <a:solidFill>
                  <a:schemeClr val="tx1"/>
                </a:solidFill>
                <a:effectLst/>
                <a:latin typeface="+mn-lt"/>
                <a:ea typeface="+mn-ea"/>
                <a:cs typeface="+mn-cs"/>
                <a:hlinkClick r:id="rId7"/>
              </a:rPr>
              <a:t>Monitor</a:t>
            </a:r>
            <a:r>
              <a:rPr lang="en-US" dirty="0" err="1" smtClean="0"/>
              <a:t>Android</a:t>
            </a:r>
            <a:r>
              <a:rPr lang="en-US" dirty="0" smtClean="0"/>
              <a:t> Device Monitor is a stand-alone tool that provides a graphical user interface for several Android application debugging and analysis tools.</a:t>
            </a:r>
          </a:p>
          <a:p>
            <a:r>
              <a:rPr lang="en-US" sz="1200" u="none" strike="noStrike" kern="1200" dirty="0" err="1" smtClean="0">
                <a:solidFill>
                  <a:schemeClr val="tx1"/>
                </a:solidFill>
                <a:effectLst/>
                <a:latin typeface="+mn-lt"/>
                <a:ea typeface="+mn-ea"/>
                <a:cs typeface="+mn-cs"/>
                <a:hlinkClick r:id="rId8"/>
              </a:rPr>
              <a:t>Systrace</a:t>
            </a:r>
            <a:r>
              <a:rPr lang="en-US" dirty="0" err="1" smtClean="0"/>
              <a:t>Lets</a:t>
            </a:r>
            <a:r>
              <a:rPr lang="en-US" dirty="0" smtClean="0"/>
              <a:t> you analyze the execution of your application in the context of system processes, to help diagnose display and performance issues.</a:t>
            </a:r>
          </a:p>
          <a:p>
            <a:r>
              <a:rPr lang="en-US" sz="1200" u="none" strike="noStrike" kern="1200" dirty="0" err="1" smtClean="0">
                <a:solidFill>
                  <a:schemeClr val="tx1"/>
                </a:solidFill>
                <a:effectLst/>
                <a:latin typeface="+mn-lt"/>
                <a:ea typeface="+mn-ea"/>
                <a:cs typeface="+mn-cs"/>
                <a:hlinkClick r:id="rId9"/>
              </a:rPr>
              <a:t>traceview</a:t>
            </a:r>
            <a:r>
              <a:rPr lang="en-US" dirty="0" err="1" smtClean="0"/>
              <a:t>Provides</a:t>
            </a:r>
            <a:r>
              <a:rPr lang="en-US" dirty="0" smtClean="0"/>
              <a:t> a graphical viewer for execution logs saved by your application.</a:t>
            </a:r>
          </a:p>
          <a:p>
            <a:r>
              <a:rPr lang="en-US" sz="1200" u="none" strike="noStrike" kern="1200" dirty="0" smtClean="0">
                <a:solidFill>
                  <a:schemeClr val="tx1"/>
                </a:solidFill>
                <a:effectLst/>
                <a:latin typeface="+mn-lt"/>
                <a:ea typeface="+mn-ea"/>
                <a:cs typeface="+mn-cs"/>
                <a:hlinkClick r:id="rId10"/>
              </a:rPr>
              <a:t>Tracer for OpenGL </a:t>
            </a:r>
            <a:r>
              <a:rPr lang="en-US" sz="1200" u="none" strike="noStrike" kern="1200" dirty="0" err="1" smtClean="0">
                <a:solidFill>
                  <a:schemeClr val="tx1"/>
                </a:solidFill>
                <a:effectLst/>
                <a:latin typeface="+mn-lt"/>
                <a:ea typeface="+mn-ea"/>
                <a:cs typeface="+mn-cs"/>
                <a:hlinkClick r:id="rId10"/>
              </a:rPr>
              <a:t>ES</a:t>
            </a:r>
            <a:r>
              <a:rPr lang="en-US" dirty="0" err="1" smtClean="0"/>
              <a:t>Allows</a:t>
            </a:r>
            <a:r>
              <a:rPr lang="en-US" dirty="0" smtClean="0"/>
              <a:t> you to capture </a:t>
            </a:r>
          </a:p>
          <a:p>
            <a:r>
              <a:rPr lang="en-US" sz="1200" u="none" strike="noStrike" kern="1200" dirty="0" smtClean="0">
                <a:solidFill>
                  <a:schemeClr val="tx1"/>
                </a:solidFill>
                <a:effectLst/>
                <a:latin typeface="+mn-lt"/>
                <a:ea typeface="+mn-ea"/>
                <a:cs typeface="+mn-cs"/>
                <a:hlinkClick r:id="rId11"/>
              </a:rPr>
              <a:t>OpenGL ES</a:t>
            </a:r>
            <a:r>
              <a:rPr lang="en-US" dirty="0" smtClean="0"/>
              <a:t> commands and frame-by-frame images to help you understand how your app is executing graphics commands.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0731835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868839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635163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196015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Build Tools</a:t>
            </a:r>
          </a:p>
          <a:p>
            <a:r>
              <a:rPr lang="en-US" sz="1200" u="none" strike="noStrike" kern="1200" dirty="0" err="1" smtClean="0">
                <a:solidFill>
                  <a:schemeClr val="tx1"/>
                </a:solidFill>
                <a:effectLst/>
                <a:latin typeface="+mn-lt"/>
                <a:ea typeface="+mn-ea"/>
                <a:cs typeface="+mn-cs"/>
                <a:hlinkClick r:id="rId3"/>
              </a:rPr>
              <a:t>apksigner</a:t>
            </a:r>
            <a:r>
              <a:rPr lang="en-US" dirty="0" err="1" smtClean="0"/>
              <a:t>Signs</a:t>
            </a:r>
            <a:r>
              <a:rPr lang="en-US" dirty="0" smtClean="0"/>
              <a:t> APKs and checks whether APK signatures will be verified successfully on all platform versions that a given APK supports.</a:t>
            </a:r>
          </a:p>
          <a:p>
            <a:r>
              <a:rPr lang="en-US" sz="1200" u="none" strike="noStrike" kern="1200" dirty="0" err="1" smtClean="0">
                <a:solidFill>
                  <a:schemeClr val="tx1"/>
                </a:solidFill>
                <a:effectLst/>
                <a:latin typeface="+mn-lt"/>
                <a:ea typeface="+mn-ea"/>
                <a:cs typeface="+mn-cs"/>
                <a:hlinkClick r:id="rId4"/>
              </a:rPr>
              <a:t>JOBB</a:t>
            </a:r>
            <a:r>
              <a:rPr lang="en-US" dirty="0" err="1" smtClean="0"/>
              <a:t>Allows</a:t>
            </a:r>
            <a:r>
              <a:rPr lang="en-US" dirty="0" smtClean="0"/>
              <a:t> you to build encrypted and unencrypted </a:t>
            </a:r>
          </a:p>
          <a:p>
            <a:r>
              <a:rPr lang="en-US" sz="1200" u="none" strike="noStrike" kern="1200" dirty="0" smtClean="0">
                <a:solidFill>
                  <a:schemeClr val="tx1"/>
                </a:solidFill>
                <a:effectLst/>
                <a:latin typeface="+mn-lt"/>
                <a:ea typeface="+mn-ea"/>
                <a:cs typeface="+mn-cs"/>
                <a:hlinkClick r:id="rId5"/>
              </a:rPr>
              <a:t>APK expansion files</a:t>
            </a:r>
            <a:r>
              <a:rPr lang="en-US" dirty="0" smtClean="0"/>
              <a:t> in Opaque Binary Blob (OBB) format.</a:t>
            </a:r>
          </a:p>
          <a:p>
            <a:r>
              <a:rPr lang="en-US" sz="1200" u="none" strike="noStrike" kern="1200" dirty="0" err="1" smtClean="0">
                <a:solidFill>
                  <a:schemeClr val="tx1"/>
                </a:solidFill>
                <a:effectLst/>
                <a:latin typeface="+mn-lt"/>
                <a:ea typeface="+mn-ea"/>
                <a:cs typeface="+mn-cs"/>
                <a:hlinkClick r:id="rId6"/>
              </a:rPr>
              <a:t>ProGuard</a:t>
            </a:r>
            <a:r>
              <a:rPr lang="en-US" dirty="0" err="1" smtClean="0"/>
              <a:t>Shrinks</a:t>
            </a:r>
            <a:r>
              <a:rPr lang="en-US" dirty="0" smtClean="0"/>
              <a:t>, optimizes, and obfuscates your code by removing unused code and renaming classes, fields, and methods with semantically obscure names.</a:t>
            </a:r>
          </a:p>
          <a:p>
            <a:r>
              <a:rPr lang="en-US" sz="1200" u="none" strike="noStrike" kern="1200" dirty="0" err="1" smtClean="0">
                <a:solidFill>
                  <a:schemeClr val="tx1"/>
                </a:solidFill>
                <a:effectLst/>
                <a:latin typeface="+mn-lt"/>
                <a:ea typeface="+mn-ea"/>
                <a:cs typeface="+mn-cs"/>
                <a:hlinkClick r:id="rId7"/>
              </a:rPr>
              <a:t>zipalign</a:t>
            </a:r>
            <a:r>
              <a:rPr lang="en-US" dirty="0" err="1" smtClean="0"/>
              <a:t>Optimizes</a:t>
            </a:r>
            <a:r>
              <a:rPr lang="en-US" dirty="0" smtClean="0"/>
              <a:t> APK files by ensuring that all uncompressed data starts with a particular alignment relative to the start of the file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11508950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Image Tools</a:t>
            </a:r>
          </a:p>
          <a:p>
            <a:r>
              <a:rPr lang="en-US" sz="1200" u="none" strike="noStrike" kern="1200" dirty="0" smtClean="0">
                <a:solidFill>
                  <a:schemeClr val="tx1"/>
                </a:solidFill>
                <a:effectLst/>
                <a:latin typeface="+mn-lt"/>
                <a:ea typeface="+mn-ea"/>
                <a:cs typeface="+mn-cs"/>
                <a:hlinkClick r:id="rId3"/>
              </a:rPr>
              <a:t>Draw 9-patch</a:t>
            </a:r>
            <a:r>
              <a:rPr lang="en-US" dirty="0" smtClean="0"/>
              <a:t>Allows you to easily create a </a:t>
            </a:r>
            <a:r>
              <a:rPr lang="en-US" sz="1200" u="none" strike="noStrike" kern="1200" dirty="0" smtClean="0">
                <a:solidFill>
                  <a:schemeClr val="tx1"/>
                </a:solidFill>
                <a:effectLst/>
                <a:latin typeface="+mn-lt"/>
                <a:ea typeface="+mn-ea"/>
                <a:cs typeface="+mn-cs"/>
                <a:hlinkClick r:id="rId4"/>
              </a:rPr>
              <a:t>NinePatch</a:t>
            </a:r>
            <a:r>
              <a:rPr lang="en-US" dirty="0" smtClean="0"/>
              <a:t> graphic using a WYSIWYG editor. It also previews stretched versions of the image, and highlights the area in which content is allowed.</a:t>
            </a:r>
          </a:p>
          <a:p>
            <a:r>
              <a:rPr lang="en-US" sz="1200" u="none" strike="noStrike" kern="1200" dirty="0" smtClean="0">
                <a:solidFill>
                  <a:schemeClr val="tx1"/>
                </a:solidFill>
                <a:effectLst/>
                <a:latin typeface="+mn-lt"/>
                <a:ea typeface="+mn-ea"/>
                <a:cs typeface="+mn-cs"/>
                <a:hlinkClick r:id="rId5"/>
              </a:rPr>
              <a:t>etc1tool</a:t>
            </a:r>
            <a:r>
              <a:rPr lang="en-US" dirty="0" smtClean="0"/>
              <a:t>A command line utility that lets you encode PNG images to the ETC1 compression standard and decode ETC1 compressed images back to PNG.</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1673609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C/C++</a:t>
            </a:r>
            <a:r>
              <a:rPr lang="en-US" sz="1200" b="0" i="0" kern="1200" baseline="0" dirty="0" smtClean="0">
                <a:solidFill>
                  <a:schemeClr val="tx1"/>
                </a:solidFill>
                <a:effectLst/>
                <a:latin typeface="+mn-lt"/>
                <a:ea typeface="+mn-ea"/>
                <a:cs typeface="+mn-cs"/>
              </a:rPr>
              <a:t> libraries and Java interoperability libraries as well as lots of android libraries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summary of some key core Android libraries available to the Android developer is as follows:</a:t>
            </a:r>
          </a:p>
          <a:p>
            <a:r>
              <a:rPr lang="en-US" sz="1200" b="1" i="0" kern="1200" dirty="0" err="1" smtClean="0">
                <a:solidFill>
                  <a:schemeClr val="tx1"/>
                </a:solidFill>
                <a:effectLst/>
                <a:latin typeface="+mn-lt"/>
                <a:ea typeface="+mn-ea"/>
                <a:cs typeface="+mn-cs"/>
              </a:rPr>
              <a:t>android.app</a:t>
            </a:r>
            <a:r>
              <a:rPr lang="en-US" sz="1200" b="1" i="0" kern="1200" dirty="0" smtClean="0">
                <a:solidFill>
                  <a:schemeClr val="tx1"/>
                </a:solidFill>
                <a:effectLst/>
                <a:latin typeface="+mn-lt"/>
                <a:ea typeface="+mn-ea"/>
                <a:cs typeface="+mn-cs"/>
              </a:rPr>
              <a:t> – Provides access to the application model and is the cornerstone of all Android applications.</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android.content</a:t>
            </a:r>
            <a:r>
              <a:rPr lang="en-US" sz="1200" b="1" i="0" kern="1200" dirty="0" smtClean="0">
                <a:solidFill>
                  <a:schemeClr val="tx1"/>
                </a:solidFill>
                <a:effectLst/>
                <a:latin typeface="+mn-lt"/>
                <a:ea typeface="+mn-ea"/>
                <a:cs typeface="+mn-cs"/>
              </a:rPr>
              <a:t> – Facilitates content access, publishing and messaging between applications and application components.</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android.database</a:t>
            </a:r>
            <a:r>
              <a:rPr lang="en-US" sz="1200" b="1" i="0" kern="1200" dirty="0" smtClean="0">
                <a:solidFill>
                  <a:schemeClr val="tx1"/>
                </a:solidFill>
                <a:effectLst/>
                <a:latin typeface="+mn-lt"/>
                <a:ea typeface="+mn-ea"/>
                <a:cs typeface="+mn-cs"/>
              </a:rPr>
              <a:t> – Used to access data published by content providers and includes SQLite database management classes.</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android.graphics</a:t>
            </a:r>
            <a:r>
              <a:rPr lang="en-US" sz="1200" b="1" i="0" kern="1200" dirty="0" smtClean="0">
                <a:solidFill>
                  <a:schemeClr val="tx1"/>
                </a:solidFill>
                <a:effectLst/>
                <a:latin typeface="+mn-lt"/>
                <a:ea typeface="+mn-ea"/>
                <a:cs typeface="+mn-cs"/>
              </a:rPr>
              <a:t> – A low-level 2D graphics drawing API including colors, points, filters, rectangles and canvases.</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android.hardware</a:t>
            </a:r>
            <a:r>
              <a:rPr lang="en-US" sz="1200" b="1" i="0" kern="1200" dirty="0" smtClean="0">
                <a:solidFill>
                  <a:schemeClr val="tx1"/>
                </a:solidFill>
                <a:effectLst/>
                <a:latin typeface="+mn-lt"/>
                <a:ea typeface="+mn-ea"/>
                <a:cs typeface="+mn-cs"/>
              </a:rPr>
              <a:t> – Presents an API providing access to hardware such as the accelerometer and light sensor.</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android.opengl</a:t>
            </a:r>
            <a:r>
              <a:rPr lang="en-US" sz="1200" b="1" i="0" kern="1200" dirty="0" smtClean="0">
                <a:solidFill>
                  <a:schemeClr val="tx1"/>
                </a:solidFill>
                <a:effectLst/>
                <a:latin typeface="+mn-lt"/>
                <a:ea typeface="+mn-ea"/>
                <a:cs typeface="+mn-cs"/>
              </a:rPr>
              <a:t> – A Java interface to the OpenGL ES 3D graphics rendering API.</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android.os</a:t>
            </a:r>
            <a:r>
              <a:rPr lang="en-US" sz="1200" b="1" i="0" kern="1200" dirty="0" smtClean="0">
                <a:solidFill>
                  <a:schemeClr val="tx1"/>
                </a:solidFill>
                <a:effectLst/>
                <a:latin typeface="+mn-lt"/>
                <a:ea typeface="+mn-ea"/>
                <a:cs typeface="+mn-cs"/>
              </a:rPr>
              <a:t> – Provides applications with access to standard operating system services including messages, system services and inter-process communication.</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android.media</a:t>
            </a:r>
            <a:r>
              <a:rPr lang="en-US" sz="1200" b="1" i="0" kern="1200" dirty="0" smtClean="0">
                <a:solidFill>
                  <a:schemeClr val="tx1"/>
                </a:solidFill>
                <a:effectLst/>
                <a:latin typeface="+mn-lt"/>
                <a:ea typeface="+mn-ea"/>
                <a:cs typeface="+mn-cs"/>
              </a:rPr>
              <a:t> – Provides classes to enable playback of audio and video.</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android.net</a:t>
            </a:r>
            <a:r>
              <a:rPr lang="en-US" sz="1200" b="1" i="0" kern="1200" dirty="0" smtClean="0">
                <a:solidFill>
                  <a:schemeClr val="tx1"/>
                </a:solidFill>
                <a:effectLst/>
                <a:latin typeface="+mn-lt"/>
                <a:ea typeface="+mn-ea"/>
                <a:cs typeface="+mn-cs"/>
              </a:rPr>
              <a:t> – A set of APIs providing access to the network stack. Includes </a:t>
            </a:r>
            <a:r>
              <a:rPr lang="en-US" sz="1200" b="1" i="0" kern="1200" dirty="0" err="1" smtClean="0">
                <a:solidFill>
                  <a:schemeClr val="tx1"/>
                </a:solidFill>
                <a:effectLst/>
                <a:latin typeface="+mn-lt"/>
                <a:ea typeface="+mn-ea"/>
                <a:cs typeface="+mn-cs"/>
              </a:rPr>
              <a:t>android.net.wifi</a:t>
            </a:r>
            <a:r>
              <a:rPr lang="en-US" sz="1200" b="1" i="0" kern="1200" dirty="0" smtClean="0">
                <a:solidFill>
                  <a:schemeClr val="tx1"/>
                </a:solidFill>
                <a:effectLst/>
                <a:latin typeface="+mn-lt"/>
                <a:ea typeface="+mn-ea"/>
                <a:cs typeface="+mn-cs"/>
              </a:rPr>
              <a:t>, which provides access to the device’s wireless stack.</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android.provider</a:t>
            </a:r>
            <a:r>
              <a:rPr lang="en-US" sz="1200" b="1" i="0" kern="1200" dirty="0" smtClean="0">
                <a:solidFill>
                  <a:schemeClr val="tx1"/>
                </a:solidFill>
                <a:effectLst/>
                <a:latin typeface="+mn-lt"/>
                <a:ea typeface="+mn-ea"/>
                <a:cs typeface="+mn-cs"/>
              </a:rPr>
              <a:t> – A set of convenience classes that provide access to standard Android content provider databases such as those maintained by the calendar and contact applications.</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android.text</a:t>
            </a:r>
            <a:r>
              <a:rPr lang="en-US" sz="1200" b="1" i="0" kern="1200" dirty="0" smtClean="0">
                <a:solidFill>
                  <a:schemeClr val="tx1"/>
                </a:solidFill>
                <a:effectLst/>
                <a:latin typeface="+mn-lt"/>
                <a:ea typeface="+mn-ea"/>
                <a:cs typeface="+mn-cs"/>
              </a:rPr>
              <a:t> – Used to render and manipulate text on a device display.</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android.util</a:t>
            </a:r>
            <a:r>
              <a:rPr lang="en-US" sz="1200" b="1" i="0" kern="1200" dirty="0" smtClean="0">
                <a:solidFill>
                  <a:schemeClr val="tx1"/>
                </a:solidFill>
                <a:effectLst/>
                <a:latin typeface="+mn-lt"/>
                <a:ea typeface="+mn-ea"/>
                <a:cs typeface="+mn-cs"/>
              </a:rPr>
              <a:t> – A set of utility classes for performing tasks such as string and number conversion, XML handling and date and time manipulation.</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android.view</a:t>
            </a:r>
            <a:r>
              <a:rPr lang="en-US" sz="1200" b="0" i="0" kern="1200" dirty="0" smtClean="0">
                <a:solidFill>
                  <a:schemeClr val="tx1"/>
                </a:solidFill>
                <a:effectLst/>
                <a:latin typeface="+mn-lt"/>
                <a:ea typeface="+mn-ea"/>
                <a:cs typeface="+mn-cs"/>
              </a:rPr>
              <a:t> – The fundamental building blocks of application user interfaces.</a:t>
            </a:r>
          </a:p>
          <a:p>
            <a:r>
              <a:rPr lang="en-US" sz="1200" b="1" i="0" kern="1200" dirty="0" err="1" smtClean="0">
                <a:solidFill>
                  <a:schemeClr val="tx1"/>
                </a:solidFill>
                <a:effectLst/>
                <a:latin typeface="+mn-lt"/>
                <a:ea typeface="+mn-ea"/>
                <a:cs typeface="+mn-cs"/>
              </a:rPr>
              <a:t>android.widget</a:t>
            </a:r>
            <a:r>
              <a:rPr lang="en-US" sz="1200" b="0" i="0" kern="1200" dirty="0" smtClean="0">
                <a:solidFill>
                  <a:schemeClr val="tx1"/>
                </a:solidFill>
                <a:effectLst/>
                <a:latin typeface="+mn-lt"/>
                <a:ea typeface="+mn-ea"/>
                <a:cs typeface="+mn-cs"/>
              </a:rPr>
              <a:t> - A rich collection of pre-built user interface components such as buttons, labels, list views, layout managers, radio buttons etc.</a:t>
            </a:r>
          </a:p>
          <a:p>
            <a:r>
              <a:rPr lang="en-US" sz="1200" b="1" i="0" kern="1200" dirty="0" err="1" smtClean="0">
                <a:solidFill>
                  <a:schemeClr val="tx1"/>
                </a:solidFill>
                <a:effectLst/>
                <a:latin typeface="+mn-lt"/>
                <a:ea typeface="+mn-ea"/>
                <a:cs typeface="+mn-cs"/>
              </a:rPr>
              <a:t>android.webkit</a:t>
            </a:r>
            <a:r>
              <a:rPr lang="en-US" sz="1200" b="0" i="0" kern="1200" dirty="0" smtClean="0">
                <a:solidFill>
                  <a:schemeClr val="tx1"/>
                </a:solidFill>
                <a:effectLst/>
                <a:latin typeface="+mn-lt"/>
                <a:ea typeface="+mn-ea"/>
                <a:cs typeface="+mn-cs"/>
              </a:rPr>
              <a:t> – A set of classes intended to allow web-browsing capabilities to be built into applications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2647571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2112786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Application Framework</a:t>
            </a:r>
          </a:p>
          <a:p>
            <a:r>
              <a:rPr lang="en-US" sz="1200" b="0" i="0" kern="1200" dirty="0" smtClean="0">
                <a:solidFill>
                  <a:schemeClr val="tx1"/>
                </a:solidFill>
                <a:effectLst/>
                <a:latin typeface="+mn-lt"/>
                <a:ea typeface="+mn-ea"/>
                <a:cs typeface="+mn-cs"/>
              </a:rPr>
              <a:t>The Application Framework is a set of services that collectively form the environment in which Android applications run and are managed. This framework implements the concept that Android applications are constructed from reusable, interchangeable and replaceable components. This concept is taken a step further in that an application is also able to publish its capabilities along with any corresponding data so that they can be found and reused by other applications.</a:t>
            </a:r>
          </a:p>
          <a:p>
            <a:r>
              <a:rPr lang="en-US" sz="1200" b="0" i="0" kern="1200" dirty="0" smtClean="0">
                <a:solidFill>
                  <a:schemeClr val="tx1"/>
                </a:solidFill>
                <a:effectLst/>
                <a:latin typeface="+mn-lt"/>
                <a:ea typeface="+mn-ea"/>
                <a:cs typeface="+mn-cs"/>
              </a:rPr>
              <a:t>The Android framework includes the following key services:</a:t>
            </a:r>
          </a:p>
          <a:p>
            <a:r>
              <a:rPr lang="en-US" sz="1200" b="1" i="0" kern="1200" dirty="0" smtClean="0">
                <a:solidFill>
                  <a:schemeClr val="tx1"/>
                </a:solidFill>
                <a:effectLst/>
                <a:latin typeface="+mn-lt"/>
                <a:ea typeface="+mn-ea"/>
                <a:cs typeface="+mn-cs"/>
              </a:rPr>
              <a:t>Activity Manager</a:t>
            </a:r>
            <a:r>
              <a:rPr lang="en-US" sz="1200" b="0" i="0" kern="1200" dirty="0" smtClean="0">
                <a:solidFill>
                  <a:schemeClr val="tx1"/>
                </a:solidFill>
                <a:effectLst/>
                <a:latin typeface="+mn-lt"/>
                <a:ea typeface="+mn-ea"/>
                <a:cs typeface="+mn-cs"/>
              </a:rPr>
              <a:t> – Controls all aspects of the application lifecycle and activity stack.</a:t>
            </a:r>
          </a:p>
          <a:p>
            <a:r>
              <a:rPr lang="en-US" sz="1200" b="1" i="0" kern="1200" dirty="0" smtClean="0">
                <a:solidFill>
                  <a:schemeClr val="tx1"/>
                </a:solidFill>
                <a:effectLst/>
                <a:latin typeface="+mn-lt"/>
                <a:ea typeface="+mn-ea"/>
                <a:cs typeface="+mn-cs"/>
              </a:rPr>
              <a:t>Content Providers – Allows applications to publish and share data with other applications.</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Resource Manager</a:t>
            </a:r>
            <a:r>
              <a:rPr lang="en-US" sz="1200" b="0" i="0" kern="1200" dirty="0" smtClean="0">
                <a:solidFill>
                  <a:schemeClr val="tx1"/>
                </a:solidFill>
                <a:effectLst/>
                <a:latin typeface="+mn-lt"/>
                <a:ea typeface="+mn-ea"/>
                <a:cs typeface="+mn-cs"/>
              </a:rPr>
              <a:t> – Provides access to non-code embedded resources such as strings, color settings and user interface layouts.</a:t>
            </a:r>
          </a:p>
          <a:p>
            <a:r>
              <a:rPr lang="en-US" sz="1200" b="1" i="0" kern="1200" dirty="0" smtClean="0">
                <a:solidFill>
                  <a:schemeClr val="tx1"/>
                </a:solidFill>
                <a:effectLst/>
                <a:latin typeface="+mn-lt"/>
                <a:ea typeface="+mn-ea"/>
                <a:cs typeface="+mn-cs"/>
              </a:rPr>
              <a:t>Notifications Manager</a:t>
            </a:r>
            <a:r>
              <a:rPr lang="en-US" sz="1200" b="0" i="0" kern="1200" dirty="0" smtClean="0">
                <a:solidFill>
                  <a:schemeClr val="tx1"/>
                </a:solidFill>
                <a:effectLst/>
                <a:latin typeface="+mn-lt"/>
                <a:ea typeface="+mn-ea"/>
                <a:cs typeface="+mn-cs"/>
              </a:rPr>
              <a:t> – Allows applications to display alerts and notifications to the user.</a:t>
            </a:r>
          </a:p>
          <a:p>
            <a:r>
              <a:rPr lang="en-US" sz="1200" b="1" i="0" kern="1200" dirty="0" smtClean="0">
                <a:solidFill>
                  <a:schemeClr val="tx1"/>
                </a:solidFill>
                <a:effectLst/>
                <a:latin typeface="+mn-lt"/>
                <a:ea typeface="+mn-ea"/>
                <a:cs typeface="+mn-cs"/>
              </a:rPr>
              <a:t>View System</a:t>
            </a:r>
            <a:r>
              <a:rPr lang="en-US" sz="1200" b="0" i="0" kern="1200" dirty="0" smtClean="0">
                <a:solidFill>
                  <a:schemeClr val="tx1"/>
                </a:solidFill>
                <a:effectLst/>
                <a:latin typeface="+mn-lt"/>
                <a:ea typeface="+mn-ea"/>
                <a:cs typeface="+mn-cs"/>
              </a:rPr>
              <a:t> – An extensible set of views used to create application user interfaces.</a:t>
            </a:r>
          </a:p>
          <a:p>
            <a:r>
              <a:rPr lang="en-US" sz="1200" b="1" i="0" kern="1200" dirty="0" smtClean="0">
                <a:solidFill>
                  <a:schemeClr val="tx1"/>
                </a:solidFill>
                <a:effectLst/>
                <a:latin typeface="+mn-lt"/>
                <a:ea typeface="+mn-ea"/>
                <a:cs typeface="+mn-cs"/>
              </a:rPr>
              <a:t>Package Manager</a:t>
            </a:r>
            <a:r>
              <a:rPr lang="en-US" sz="1200" b="0" i="0" kern="1200" dirty="0" smtClean="0">
                <a:solidFill>
                  <a:schemeClr val="tx1"/>
                </a:solidFill>
                <a:effectLst/>
                <a:latin typeface="+mn-lt"/>
                <a:ea typeface="+mn-ea"/>
                <a:cs typeface="+mn-cs"/>
              </a:rPr>
              <a:t> – The system by which applications are able to find out information about other applications currently installed on the device.</a:t>
            </a:r>
          </a:p>
          <a:p>
            <a:r>
              <a:rPr lang="en-US" sz="1200" b="1" i="0" kern="1200" dirty="0" smtClean="0">
                <a:solidFill>
                  <a:schemeClr val="tx1"/>
                </a:solidFill>
                <a:effectLst/>
                <a:latin typeface="+mn-lt"/>
                <a:ea typeface="+mn-ea"/>
                <a:cs typeface="+mn-cs"/>
              </a:rPr>
              <a:t>Telephony Manager</a:t>
            </a:r>
            <a:r>
              <a:rPr lang="en-US" sz="1200" b="0" i="0" kern="1200" dirty="0" smtClean="0">
                <a:solidFill>
                  <a:schemeClr val="tx1"/>
                </a:solidFill>
                <a:effectLst/>
                <a:latin typeface="+mn-lt"/>
                <a:ea typeface="+mn-ea"/>
                <a:cs typeface="+mn-cs"/>
              </a:rPr>
              <a:t> – Provides information to the application about the telephony services available on the device such as status and subscriber information.</a:t>
            </a:r>
          </a:p>
          <a:p>
            <a:r>
              <a:rPr lang="en-US" sz="1200" b="1" i="0" kern="1200" dirty="0" smtClean="0">
                <a:solidFill>
                  <a:schemeClr val="tx1"/>
                </a:solidFill>
                <a:effectLst/>
                <a:latin typeface="+mn-lt"/>
                <a:ea typeface="+mn-ea"/>
                <a:cs typeface="+mn-cs"/>
              </a:rPr>
              <a:t>Location Manager</a:t>
            </a:r>
            <a:r>
              <a:rPr lang="en-US" sz="1200" b="0" i="0" kern="1200" dirty="0" smtClean="0">
                <a:solidFill>
                  <a:schemeClr val="tx1"/>
                </a:solidFill>
                <a:effectLst/>
                <a:latin typeface="+mn-lt"/>
                <a:ea typeface="+mn-ea"/>
                <a:cs typeface="+mn-cs"/>
              </a:rPr>
              <a:t> – Provides access to the location services allowing an application to receive updates about location changes.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553273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Applications</a:t>
            </a:r>
          </a:p>
          <a:p>
            <a:r>
              <a:rPr lang="en-US" sz="1200" b="0" i="0" kern="1200" dirty="0" smtClean="0">
                <a:solidFill>
                  <a:schemeClr val="tx1"/>
                </a:solidFill>
                <a:effectLst/>
                <a:latin typeface="+mn-lt"/>
                <a:ea typeface="+mn-ea"/>
                <a:cs typeface="+mn-cs"/>
              </a:rPr>
              <a:t>Located at the top of the Android software stack are the applications. These comprise both the native applications provided with the particular Android implementation (for example web browser and email applications) and the third party applications installed by the user after purchasing the device.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2141357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a:t>
            </a:r>
            <a:r>
              <a:rPr lang="en-US" sz="1200" b="0" i="0" kern="1200" dirty="0" err="1" smtClean="0">
                <a:solidFill>
                  <a:schemeClr val="tx1"/>
                </a:solidFill>
                <a:effectLst/>
                <a:latin typeface="+mn-lt"/>
                <a:ea typeface="+mn-ea"/>
                <a:cs typeface="+mn-cs"/>
              </a:rPr>
              <a:t>adb</a:t>
            </a:r>
            <a:r>
              <a:rPr lang="en-US" sz="1200" b="0" i="0" kern="1200" dirty="0" smtClean="0">
                <a:solidFill>
                  <a:schemeClr val="tx1"/>
                </a:solidFill>
                <a:effectLst/>
                <a:latin typeface="+mn-lt"/>
                <a:ea typeface="+mn-ea"/>
                <a:cs typeface="+mn-cs"/>
              </a:rPr>
              <a:t> shell and do ls</a:t>
            </a:r>
            <a:r>
              <a:rPr lang="en-US" sz="1200" b="0" i="0" kern="1200" baseline="0" dirty="0" smtClean="0">
                <a:solidFill>
                  <a:schemeClr val="tx1"/>
                </a:solidFill>
                <a:effectLst/>
                <a:latin typeface="+mn-lt"/>
                <a:ea typeface="+mn-ea"/>
                <a:cs typeface="+mn-cs"/>
              </a:rPr>
              <a:t> –l on the /data/data folder you can see a lot of the data</a:t>
            </a: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639420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10/18/16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10/18/16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10/18/16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10/18/16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10/18/16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10/18/16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10/18/16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10/18/16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10/18/16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6.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9a</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51" y="846417"/>
            <a:ext cx="2362200" cy="4089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642" y="1011517"/>
            <a:ext cx="3009900" cy="3924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542" y="1125817"/>
            <a:ext cx="2768600" cy="35306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9553" y="1011517"/>
            <a:ext cx="3035300" cy="5067300"/>
          </a:xfrm>
          <a:prstGeom prst="rect">
            <a:avLst/>
          </a:prstGeom>
        </p:spPr>
      </p:pic>
    </p:spTree>
    <p:extLst>
      <p:ext uri="{BB962C8B-B14F-4D97-AF65-F5344CB8AC3E}">
        <p14:creationId xmlns:p14="http://schemas.microsoft.com/office/powerpoint/2010/main" val="90132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83" y="215153"/>
            <a:ext cx="10058400" cy="5830269"/>
          </a:xfrm>
          <a:prstGeom prst="rect">
            <a:avLst/>
          </a:prstGeom>
        </p:spPr>
      </p:pic>
    </p:spTree>
    <p:extLst>
      <p:ext uri="{BB962C8B-B14F-4D97-AF65-F5344CB8AC3E}">
        <p14:creationId xmlns:p14="http://schemas.microsoft.com/office/powerpoint/2010/main" val="159739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123" y="338418"/>
            <a:ext cx="4406900" cy="5700538"/>
          </a:xfrm>
          <a:prstGeom prst="rect">
            <a:avLst/>
          </a:prstGeom>
        </p:spPr>
      </p:pic>
    </p:spTree>
    <p:extLst>
      <p:ext uri="{BB962C8B-B14F-4D97-AF65-F5344CB8AC3E}">
        <p14:creationId xmlns:p14="http://schemas.microsoft.com/office/powerpoint/2010/main" val="209572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23" y="856129"/>
            <a:ext cx="5702300" cy="901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447" y="2318124"/>
            <a:ext cx="6669741" cy="7747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317" y="3916083"/>
            <a:ext cx="4165600" cy="698500"/>
          </a:xfrm>
          <a:prstGeom prst="rect">
            <a:avLst/>
          </a:prstGeom>
        </p:spPr>
      </p:pic>
    </p:spTree>
    <p:extLst>
      <p:ext uri="{BB962C8B-B14F-4D97-AF65-F5344CB8AC3E}">
        <p14:creationId xmlns:p14="http://schemas.microsoft.com/office/powerpoint/2010/main" val="206349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241" y="855383"/>
            <a:ext cx="4953000" cy="736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7183" y="2241924"/>
            <a:ext cx="5715000" cy="2159000"/>
          </a:xfrm>
          <a:prstGeom prst="rect">
            <a:avLst/>
          </a:prstGeom>
        </p:spPr>
      </p:pic>
    </p:spTree>
    <p:extLst>
      <p:ext uri="{BB962C8B-B14F-4D97-AF65-F5344CB8AC3E}">
        <p14:creationId xmlns:p14="http://schemas.microsoft.com/office/powerpoint/2010/main" val="136583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97647"/>
            <a:ext cx="9131300" cy="5232400"/>
          </a:xfrm>
          <a:prstGeom prst="rect">
            <a:avLst/>
          </a:prstGeom>
        </p:spPr>
      </p:pic>
    </p:spTree>
    <p:extLst>
      <p:ext uri="{BB962C8B-B14F-4D97-AF65-F5344CB8AC3E}">
        <p14:creationId xmlns:p14="http://schemas.microsoft.com/office/powerpoint/2010/main" val="128185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88" y="883770"/>
            <a:ext cx="4800600" cy="787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1982" y="2498912"/>
            <a:ext cx="5105400" cy="1752600"/>
          </a:xfrm>
          <a:prstGeom prst="rect">
            <a:avLst/>
          </a:prstGeom>
        </p:spPr>
      </p:pic>
    </p:spTree>
    <p:extLst>
      <p:ext uri="{BB962C8B-B14F-4D97-AF65-F5344CB8AC3E}">
        <p14:creationId xmlns:p14="http://schemas.microsoft.com/office/powerpoint/2010/main" val="103910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1638300"/>
            <a:ext cx="6616700" cy="3581400"/>
          </a:xfrm>
          <a:prstGeom prst="rect">
            <a:avLst/>
          </a:prstGeom>
        </p:spPr>
      </p:pic>
    </p:spTree>
    <p:extLst>
      <p:ext uri="{BB962C8B-B14F-4D97-AF65-F5344CB8AC3E}">
        <p14:creationId xmlns:p14="http://schemas.microsoft.com/office/powerpoint/2010/main" val="12354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1092200"/>
            <a:ext cx="7416800" cy="4673600"/>
          </a:xfrm>
          <a:prstGeom prst="rect">
            <a:avLst/>
          </a:prstGeom>
        </p:spPr>
      </p:pic>
    </p:spTree>
    <p:extLst>
      <p:ext uri="{BB962C8B-B14F-4D97-AF65-F5344CB8AC3E}">
        <p14:creationId xmlns:p14="http://schemas.microsoft.com/office/powerpoint/2010/main" val="97524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718" y="2137336"/>
            <a:ext cx="8013700" cy="1651000"/>
          </a:xfrm>
          <a:prstGeom prst="rect">
            <a:avLst/>
          </a:prstGeom>
        </p:spPr>
      </p:pic>
    </p:spTree>
    <p:extLst>
      <p:ext uri="{BB962C8B-B14F-4D97-AF65-F5344CB8AC3E}">
        <p14:creationId xmlns:p14="http://schemas.microsoft.com/office/powerpoint/2010/main" val="5443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295400" y="2025805"/>
            <a:ext cx="9601200" cy="3809999"/>
          </a:xfrm>
        </p:spPr>
        <p:txBody>
          <a:bodyPr>
            <a:normAutofit fontScale="92500" lnSpcReduction="20000"/>
          </a:bodyPr>
          <a:lstStyle/>
          <a:p>
            <a:r>
              <a:rPr lang="en-US" sz="3200" dirty="0" smtClean="0"/>
              <a:t>Under the hood</a:t>
            </a:r>
          </a:p>
          <a:p>
            <a:pPr lvl="1"/>
            <a:r>
              <a:rPr lang="en-US" sz="3000" dirty="0" smtClean="0"/>
              <a:t>Android Architecture</a:t>
            </a:r>
          </a:p>
          <a:p>
            <a:pPr lvl="1"/>
            <a:r>
              <a:rPr lang="en-US" sz="3000" dirty="0" smtClean="0"/>
              <a:t>Unzip the </a:t>
            </a:r>
            <a:r>
              <a:rPr lang="en-US" sz="3000" dirty="0" err="1" smtClean="0"/>
              <a:t>apk</a:t>
            </a:r>
            <a:endParaRPr lang="en-US" sz="3000" dirty="0" smtClean="0"/>
          </a:p>
          <a:p>
            <a:pPr lvl="1"/>
            <a:r>
              <a:rPr lang="en-US" sz="3000" dirty="0" smtClean="0"/>
              <a:t>command line</a:t>
            </a:r>
          </a:p>
          <a:p>
            <a:pPr lvl="1"/>
            <a:r>
              <a:rPr lang="en-US" sz="3000" dirty="0" err="1" smtClean="0"/>
              <a:t>gradle</a:t>
            </a:r>
            <a:endParaRPr lang="en-US" sz="3000" dirty="0" smtClean="0"/>
          </a:p>
          <a:p>
            <a:pPr lvl="1"/>
            <a:r>
              <a:rPr lang="en-US" sz="3000" dirty="0" err="1" smtClean="0"/>
              <a:t>adb</a:t>
            </a:r>
            <a:endParaRPr lang="en-US" sz="3000" dirty="0" smtClean="0"/>
          </a:p>
          <a:p>
            <a:pPr lvl="1"/>
            <a:r>
              <a:rPr lang="en-US" sz="3000" dirty="0" smtClean="0"/>
              <a:t>emulators</a:t>
            </a:r>
          </a:p>
          <a:p>
            <a:pPr lvl="1"/>
            <a:r>
              <a:rPr lang="en-US" sz="3000" dirty="0" smtClean="0"/>
              <a:t>SDK </a:t>
            </a:r>
            <a:r>
              <a:rPr lang="en-US" sz="3000" dirty="0" smtClean="0"/>
              <a:t>tools</a:t>
            </a:r>
            <a:endParaRPr lang="en-US" sz="3000"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2197100"/>
            <a:ext cx="8661400" cy="2463800"/>
          </a:xfrm>
          <a:prstGeom prst="rect">
            <a:avLst/>
          </a:prstGeom>
        </p:spPr>
      </p:pic>
    </p:spTree>
    <p:extLst>
      <p:ext uri="{BB962C8B-B14F-4D97-AF65-F5344CB8AC3E}">
        <p14:creationId xmlns:p14="http://schemas.microsoft.com/office/powerpoint/2010/main" val="15239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00" y="2514600"/>
            <a:ext cx="9423400" cy="1816100"/>
          </a:xfrm>
          <a:prstGeom prst="rect">
            <a:avLst/>
          </a:prstGeom>
        </p:spPr>
      </p:pic>
    </p:spTree>
    <p:extLst>
      <p:ext uri="{BB962C8B-B14F-4D97-AF65-F5344CB8AC3E}">
        <p14:creationId xmlns:p14="http://schemas.microsoft.com/office/powerpoint/2010/main" val="14245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600" y="2514600"/>
            <a:ext cx="6654800" cy="1828800"/>
          </a:xfrm>
          <a:prstGeom prst="rect">
            <a:avLst/>
          </a:prstGeom>
        </p:spPr>
      </p:pic>
    </p:spTree>
    <p:extLst>
      <p:ext uri="{BB962C8B-B14F-4D97-AF65-F5344CB8AC3E}">
        <p14:creationId xmlns:p14="http://schemas.microsoft.com/office/powerpoint/2010/main" val="18318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082" y="2012577"/>
            <a:ext cx="9283700" cy="2425700"/>
          </a:xfrm>
          <a:prstGeom prst="rect">
            <a:avLst/>
          </a:prstGeom>
        </p:spPr>
      </p:pic>
    </p:spTree>
    <p:extLst>
      <p:ext uri="{BB962C8B-B14F-4D97-AF65-F5344CB8AC3E}">
        <p14:creationId xmlns:p14="http://schemas.microsoft.com/office/powerpoint/2010/main" val="146587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374900"/>
            <a:ext cx="8077200" cy="2095500"/>
          </a:xfrm>
          <a:prstGeom prst="rect">
            <a:avLst/>
          </a:prstGeom>
        </p:spPr>
      </p:pic>
    </p:spTree>
    <p:extLst>
      <p:ext uri="{BB962C8B-B14F-4D97-AF65-F5344CB8AC3E}">
        <p14:creationId xmlns:p14="http://schemas.microsoft.com/office/powerpoint/2010/main" val="32285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41" y="2365935"/>
            <a:ext cx="6299200" cy="1803400"/>
          </a:xfrm>
          <a:prstGeom prst="rect">
            <a:avLst/>
          </a:prstGeom>
        </p:spPr>
      </p:pic>
    </p:spTree>
    <p:extLst>
      <p:ext uri="{BB962C8B-B14F-4D97-AF65-F5344CB8AC3E}">
        <p14:creationId xmlns:p14="http://schemas.microsoft.com/office/powerpoint/2010/main" val="200095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565" y="1641288"/>
            <a:ext cx="4914900" cy="12446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883" y="3344582"/>
            <a:ext cx="6604000" cy="1231900"/>
          </a:xfrm>
          <a:prstGeom prst="rect">
            <a:avLst/>
          </a:prstGeom>
        </p:spPr>
      </p:pic>
    </p:spTree>
    <p:extLst>
      <p:ext uri="{BB962C8B-B14F-4D97-AF65-F5344CB8AC3E}">
        <p14:creationId xmlns:p14="http://schemas.microsoft.com/office/powerpoint/2010/main" val="180532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Android Studio do?</a:t>
            </a:r>
            <a:endParaRPr lang="en-US" dirty="0"/>
          </a:p>
        </p:txBody>
      </p:sp>
      <p:sp>
        <p:nvSpPr>
          <p:cNvPr id="3" name="Content Placeholder 2"/>
          <p:cNvSpPr>
            <a:spLocks noGrp="1"/>
          </p:cNvSpPr>
          <p:nvPr>
            <p:ph idx="1"/>
          </p:nvPr>
        </p:nvSpPr>
        <p:spPr/>
        <p:txBody>
          <a:bodyPr>
            <a:normAutofit/>
          </a:bodyPr>
          <a:lstStyle/>
          <a:p>
            <a:r>
              <a:rPr lang="en-US" sz="3200" dirty="0" err="1" smtClean="0"/>
              <a:t>gradlew</a:t>
            </a:r>
            <a:r>
              <a:rPr lang="en-US" sz="3200" dirty="0" smtClean="0"/>
              <a:t> build – Hello Unit Test</a:t>
            </a:r>
          </a:p>
          <a:p>
            <a:r>
              <a:rPr lang="en-US" sz="3200" dirty="0" smtClean="0"/>
              <a:t>Uses </a:t>
            </a:r>
            <a:r>
              <a:rPr lang="en-US" sz="3200" dirty="0" err="1" smtClean="0"/>
              <a:t>Gradle</a:t>
            </a:r>
            <a:r>
              <a:rPr lang="en-US" sz="3200" dirty="0" smtClean="0"/>
              <a:t> </a:t>
            </a:r>
          </a:p>
          <a:p>
            <a:r>
              <a:rPr lang="en-US" sz="3200" dirty="0" smtClean="0"/>
              <a:t>DSL – Domain Specific Language for Groovy</a:t>
            </a:r>
          </a:p>
          <a:p>
            <a:r>
              <a:rPr lang="en-US" sz="3200" dirty="0" smtClean="0"/>
              <a:t>Definition in </a:t>
            </a:r>
            <a:r>
              <a:rPr lang="en-US" sz="3200" dirty="0" err="1" smtClean="0"/>
              <a:t>build.gradle</a:t>
            </a:r>
            <a:r>
              <a:rPr lang="en-US" sz="3200" dirty="0" smtClean="0"/>
              <a:t> (app) file</a:t>
            </a:r>
            <a:endParaRPr lang="en-US" sz="3200" dirty="0"/>
          </a:p>
        </p:txBody>
      </p:sp>
    </p:spTree>
    <p:extLst>
      <p:ext uri="{BB962C8B-B14F-4D97-AF65-F5344CB8AC3E}">
        <p14:creationId xmlns:p14="http://schemas.microsoft.com/office/powerpoint/2010/main" val="20633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493" y="238453"/>
            <a:ext cx="9376335" cy="5876305"/>
          </a:xfrm>
          <a:prstGeom prst="rect">
            <a:avLst/>
          </a:prstGeom>
        </p:spPr>
      </p:pic>
    </p:spTree>
    <p:extLst>
      <p:ext uri="{BB962C8B-B14F-4D97-AF65-F5344CB8AC3E}">
        <p14:creationId xmlns:p14="http://schemas.microsoft.com/office/powerpoint/2010/main" val="75655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540" y="89645"/>
            <a:ext cx="7336865" cy="6095242"/>
          </a:xfrm>
          <a:prstGeom prst="rect">
            <a:avLst/>
          </a:prstGeom>
        </p:spPr>
      </p:pic>
    </p:spTree>
    <p:extLst>
      <p:ext uri="{BB962C8B-B14F-4D97-AF65-F5344CB8AC3E}">
        <p14:creationId xmlns:p14="http://schemas.microsoft.com/office/powerpoint/2010/main" val="209609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87500" y="196850"/>
            <a:ext cx="9017000" cy="6464300"/>
          </a:xfrm>
          <a:prstGeom prst="rect">
            <a:avLst/>
          </a:prstGeom>
        </p:spPr>
      </p:pic>
    </p:spTree>
    <p:extLst>
      <p:ext uri="{BB962C8B-B14F-4D97-AF65-F5344CB8AC3E}">
        <p14:creationId xmlns:p14="http://schemas.microsoft.com/office/powerpoint/2010/main" val="213791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73623" y="2564280"/>
            <a:ext cx="8229600" cy="1765300"/>
          </a:xfrm>
          <a:prstGeom prst="rect">
            <a:avLst/>
          </a:prstGeom>
        </p:spPr>
      </p:pic>
      <p:sp>
        <p:nvSpPr>
          <p:cNvPr id="4" name="Title 1"/>
          <p:cNvSpPr>
            <a:spLocks noGrp="1"/>
          </p:cNvSpPr>
          <p:nvPr>
            <p:ph type="title"/>
          </p:nvPr>
        </p:nvSpPr>
        <p:spPr>
          <a:xfrm>
            <a:off x="1295400" y="503853"/>
            <a:ext cx="9601200" cy="1142385"/>
          </a:xfrm>
        </p:spPr>
        <p:txBody>
          <a:bodyPr/>
          <a:lstStyle/>
          <a:p>
            <a:r>
              <a:rPr lang="en-US" dirty="0" smtClean="0"/>
              <a:t>ADB – Android Debug Bridge</a:t>
            </a:r>
            <a:endParaRPr lang="en-US" dirty="0"/>
          </a:p>
        </p:txBody>
      </p:sp>
    </p:spTree>
    <p:extLst>
      <p:ext uri="{BB962C8B-B14F-4D97-AF65-F5344CB8AC3E}">
        <p14:creationId xmlns:p14="http://schemas.microsoft.com/office/powerpoint/2010/main" val="135731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76600" y="2038350"/>
            <a:ext cx="5638800" cy="2781300"/>
          </a:xfrm>
          <a:prstGeom prst="rect">
            <a:avLst/>
          </a:prstGeom>
        </p:spPr>
      </p:pic>
    </p:spTree>
    <p:extLst>
      <p:ext uri="{BB962C8B-B14F-4D97-AF65-F5344CB8AC3E}">
        <p14:creationId xmlns:p14="http://schemas.microsoft.com/office/powerpoint/2010/main" val="80822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2190750"/>
            <a:ext cx="9601200" cy="2476500"/>
          </a:xfrm>
          <a:prstGeom prst="rect">
            <a:avLst/>
          </a:prstGeom>
        </p:spPr>
      </p:pic>
    </p:spTree>
    <p:extLst>
      <p:ext uri="{BB962C8B-B14F-4D97-AF65-F5344CB8AC3E}">
        <p14:creationId xmlns:p14="http://schemas.microsoft.com/office/powerpoint/2010/main" val="98115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1746250"/>
            <a:ext cx="9601200" cy="3365500"/>
          </a:xfrm>
          <a:prstGeom prst="rect">
            <a:avLst/>
          </a:prstGeom>
        </p:spPr>
      </p:pic>
    </p:spTree>
    <p:extLst>
      <p:ext uri="{BB962C8B-B14F-4D97-AF65-F5344CB8AC3E}">
        <p14:creationId xmlns:p14="http://schemas.microsoft.com/office/powerpoint/2010/main" val="92212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8300" y="2476500"/>
            <a:ext cx="8915400" cy="1905000"/>
          </a:xfrm>
          <a:prstGeom prst="rect">
            <a:avLst/>
          </a:prstGeom>
        </p:spPr>
      </p:pic>
    </p:spTree>
    <p:extLst>
      <p:ext uri="{BB962C8B-B14F-4D97-AF65-F5344CB8AC3E}">
        <p14:creationId xmlns:p14="http://schemas.microsoft.com/office/powerpoint/2010/main" val="103143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27947" y="225612"/>
            <a:ext cx="8240806" cy="5822564"/>
          </a:xfrm>
          <a:prstGeom prst="rect">
            <a:avLst/>
          </a:prstGeom>
        </p:spPr>
      </p:pic>
    </p:spTree>
    <p:extLst>
      <p:ext uri="{BB962C8B-B14F-4D97-AF65-F5344CB8AC3E}">
        <p14:creationId xmlns:p14="http://schemas.microsoft.com/office/powerpoint/2010/main" val="51116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1950" y="2070100"/>
            <a:ext cx="8928100" cy="2717800"/>
          </a:xfrm>
          <a:prstGeom prst="rect">
            <a:avLst/>
          </a:prstGeom>
        </p:spPr>
      </p:pic>
    </p:spTree>
    <p:extLst>
      <p:ext uri="{BB962C8B-B14F-4D97-AF65-F5344CB8AC3E}">
        <p14:creationId xmlns:p14="http://schemas.microsoft.com/office/powerpoint/2010/main" val="188144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8300" y="1200150"/>
            <a:ext cx="8915400" cy="4457700"/>
          </a:xfrm>
          <a:prstGeom prst="rect">
            <a:avLst/>
          </a:prstGeom>
        </p:spPr>
      </p:pic>
    </p:spTree>
    <p:extLst>
      <p:ext uri="{BB962C8B-B14F-4D97-AF65-F5344CB8AC3E}">
        <p14:creationId xmlns:p14="http://schemas.microsoft.com/office/powerpoint/2010/main" val="19026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8300" y="1657350"/>
            <a:ext cx="8915400" cy="3543300"/>
          </a:xfrm>
          <a:prstGeom prst="rect">
            <a:avLst/>
          </a:prstGeom>
        </p:spPr>
      </p:pic>
    </p:spTree>
    <p:extLst>
      <p:ext uri="{BB962C8B-B14F-4D97-AF65-F5344CB8AC3E}">
        <p14:creationId xmlns:p14="http://schemas.microsoft.com/office/powerpoint/2010/main" val="198788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commands</a:t>
            </a:r>
            <a:endParaRPr lang="en-US" dirty="0"/>
          </a:p>
        </p:txBody>
      </p:sp>
      <p:sp>
        <p:nvSpPr>
          <p:cNvPr id="3" name="Content Placeholder 2"/>
          <p:cNvSpPr>
            <a:spLocks noGrp="1"/>
          </p:cNvSpPr>
          <p:nvPr>
            <p:ph idx="1"/>
          </p:nvPr>
        </p:nvSpPr>
        <p:spPr/>
        <p:txBody>
          <a:bodyPr/>
          <a:lstStyle/>
          <a:p>
            <a:r>
              <a:rPr lang="en-US" dirty="0" err="1" smtClean="0"/>
              <a:t>adb</a:t>
            </a:r>
            <a:r>
              <a:rPr lang="en-US" dirty="0" smtClean="0"/>
              <a:t> push</a:t>
            </a:r>
          </a:p>
          <a:p>
            <a:r>
              <a:rPr lang="en-US" dirty="0" err="1" smtClean="0"/>
              <a:t>adb</a:t>
            </a:r>
            <a:r>
              <a:rPr lang="en-US" dirty="0" smtClean="0"/>
              <a:t> pull</a:t>
            </a:r>
          </a:p>
          <a:p>
            <a:r>
              <a:rPr lang="en-US" dirty="0" err="1" smtClean="0"/>
              <a:t>adb</a:t>
            </a:r>
            <a:r>
              <a:rPr lang="en-US" dirty="0" smtClean="0"/>
              <a:t> emu</a:t>
            </a:r>
          </a:p>
          <a:p>
            <a:r>
              <a:rPr lang="en-US" dirty="0" err="1" smtClean="0"/>
              <a:t>adb</a:t>
            </a:r>
            <a:r>
              <a:rPr lang="en-US" dirty="0" smtClean="0"/>
              <a:t> install / uninstall</a:t>
            </a:r>
          </a:p>
          <a:p>
            <a:r>
              <a:rPr lang="en-US" dirty="0" err="1" smtClean="0"/>
              <a:t>adb</a:t>
            </a:r>
            <a:r>
              <a:rPr lang="en-US" dirty="0" smtClean="0"/>
              <a:t> backup / restore</a:t>
            </a:r>
          </a:p>
          <a:p>
            <a:r>
              <a:rPr lang="en-US" dirty="0" err="1" smtClean="0"/>
              <a:t>adb</a:t>
            </a:r>
            <a:r>
              <a:rPr lang="en-US" dirty="0" smtClean="0"/>
              <a:t> </a:t>
            </a:r>
            <a:r>
              <a:rPr lang="en-US" dirty="0" err="1" smtClean="0"/>
              <a:t>bugreport</a:t>
            </a:r>
            <a:endParaRPr lang="en-US" dirty="0" smtClean="0"/>
          </a:p>
          <a:p>
            <a:endParaRPr lang="en-US" dirty="0" smtClean="0"/>
          </a:p>
          <a:p>
            <a:endParaRPr lang="en-US" dirty="0"/>
          </a:p>
        </p:txBody>
      </p:sp>
    </p:spTree>
    <p:extLst>
      <p:ext uri="{BB962C8B-B14F-4D97-AF65-F5344CB8AC3E}">
        <p14:creationId xmlns:p14="http://schemas.microsoft.com/office/powerpoint/2010/main" val="209105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361784"/>
            <a:ext cx="12192000" cy="2134431"/>
          </a:xfrm>
          <a:prstGeom prst="rect">
            <a:avLst/>
          </a:prstGeom>
        </p:spPr>
      </p:pic>
    </p:spTree>
    <p:extLst>
      <p:ext uri="{BB962C8B-B14F-4D97-AF65-F5344CB8AC3E}">
        <p14:creationId xmlns:p14="http://schemas.microsoft.com/office/powerpoint/2010/main" val="16364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Emulators</a:t>
            </a:r>
            <a:endParaRPr lang="en-US" dirty="0"/>
          </a:p>
        </p:txBody>
      </p:sp>
      <p:pic>
        <p:nvPicPr>
          <p:cNvPr id="4" name="Picture 3"/>
          <p:cNvPicPr>
            <a:picLocks noChangeAspect="1"/>
          </p:cNvPicPr>
          <p:nvPr/>
        </p:nvPicPr>
        <p:blipFill>
          <a:blip r:embed="rId3"/>
          <a:stretch>
            <a:fillRect/>
          </a:stretch>
        </p:blipFill>
        <p:spPr>
          <a:xfrm>
            <a:off x="2476500" y="2711450"/>
            <a:ext cx="7239000" cy="1435100"/>
          </a:xfrm>
          <a:prstGeom prst="rect">
            <a:avLst/>
          </a:prstGeom>
        </p:spPr>
      </p:pic>
    </p:spTree>
    <p:extLst>
      <p:ext uri="{BB962C8B-B14F-4D97-AF65-F5344CB8AC3E}">
        <p14:creationId xmlns:p14="http://schemas.microsoft.com/office/powerpoint/2010/main" val="19958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Speeding up the Emulator</a:t>
            </a:r>
            <a:endParaRPr lang="en-US" dirty="0"/>
          </a:p>
        </p:txBody>
      </p:sp>
      <p:sp>
        <p:nvSpPr>
          <p:cNvPr id="3" name="Content Placeholder 2"/>
          <p:cNvSpPr>
            <a:spLocks noGrp="1"/>
          </p:cNvSpPr>
          <p:nvPr>
            <p:ph idx="1"/>
          </p:nvPr>
        </p:nvSpPr>
        <p:spPr/>
        <p:txBody>
          <a:bodyPr/>
          <a:lstStyle/>
          <a:p>
            <a:r>
              <a:rPr lang="en-US" sz="3200" dirty="0" smtClean="0"/>
              <a:t>Use a Real Device</a:t>
            </a:r>
          </a:p>
          <a:p>
            <a:r>
              <a:rPr lang="en-US" sz="3200" dirty="0" smtClean="0"/>
              <a:t>Use an Emulator Snapshot</a:t>
            </a:r>
          </a:p>
          <a:p>
            <a:r>
              <a:rPr lang="en-US" sz="3200" dirty="0" smtClean="0"/>
              <a:t>Use Hardware Acceleration HAXM</a:t>
            </a:r>
          </a:p>
          <a:p>
            <a:r>
              <a:rPr lang="en-US" sz="3200" dirty="0" smtClean="0"/>
              <a:t>Use </a:t>
            </a:r>
            <a:r>
              <a:rPr lang="en-US" sz="3200" dirty="0" err="1" smtClean="0"/>
              <a:t>Genymotion</a:t>
            </a:r>
            <a:r>
              <a:rPr lang="en-US" sz="3200" dirty="0" smtClean="0"/>
              <a:t> ($$)</a:t>
            </a:r>
            <a:endParaRPr lang="en-US" sz="3200" dirty="0" smtClean="0"/>
          </a:p>
          <a:p>
            <a:endParaRPr lang="en-US" dirty="0"/>
          </a:p>
        </p:txBody>
      </p:sp>
    </p:spTree>
    <p:extLst>
      <p:ext uri="{BB962C8B-B14F-4D97-AF65-F5344CB8AC3E}">
        <p14:creationId xmlns:p14="http://schemas.microsoft.com/office/powerpoint/2010/main" val="4005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870"/>
            <a:ext cx="11951592" cy="6425068"/>
          </a:xfrm>
          <a:prstGeom prst="rect">
            <a:avLst/>
          </a:prstGeom>
        </p:spPr>
      </p:pic>
    </p:spTree>
    <p:extLst>
      <p:ext uri="{BB962C8B-B14F-4D97-AF65-F5344CB8AC3E}">
        <p14:creationId xmlns:p14="http://schemas.microsoft.com/office/powerpoint/2010/main" val="209302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11916163" cy="6858000"/>
          </a:xfrm>
          <a:prstGeom prst="rect">
            <a:avLst/>
          </a:prstGeom>
        </p:spPr>
      </p:pic>
    </p:spTree>
    <p:extLst>
      <p:ext uri="{BB962C8B-B14F-4D97-AF65-F5344CB8AC3E}">
        <p14:creationId xmlns:p14="http://schemas.microsoft.com/office/powerpoint/2010/main" val="95438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0"/>
            <a:ext cx="9640047" cy="6655406"/>
          </a:xfrm>
          <a:prstGeom prst="rect">
            <a:avLst/>
          </a:prstGeom>
        </p:spPr>
      </p:pic>
    </p:spTree>
    <p:extLst>
      <p:ext uri="{BB962C8B-B14F-4D97-AF65-F5344CB8AC3E}">
        <p14:creationId xmlns:p14="http://schemas.microsoft.com/office/powerpoint/2010/main" val="697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1" y="1717488"/>
            <a:ext cx="11557000" cy="1689100"/>
          </a:xfrm>
          <a:prstGeom prst="rect">
            <a:avLst/>
          </a:prstGeom>
        </p:spPr>
      </p:pic>
    </p:spTree>
    <p:extLst>
      <p:ext uri="{BB962C8B-B14F-4D97-AF65-F5344CB8AC3E}">
        <p14:creationId xmlns:p14="http://schemas.microsoft.com/office/powerpoint/2010/main" val="140856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411" y="181255"/>
            <a:ext cx="7300579" cy="6156792"/>
          </a:xfrm>
          <a:prstGeom prst="rect">
            <a:avLst/>
          </a:prstGeom>
        </p:spPr>
      </p:pic>
    </p:spTree>
    <p:extLst>
      <p:ext uri="{BB962C8B-B14F-4D97-AF65-F5344CB8AC3E}">
        <p14:creationId xmlns:p14="http://schemas.microsoft.com/office/powerpoint/2010/main" val="65525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4" y="348129"/>
            <a:ext cx="12192000" cy="6178502"/>
          </a:xfrm>
          <a:prstGeom prst="rect">
            <a:avLst/>
          </a:prstGeom>
        </p:spPr>
      </p:pic>
    </p:spTree>
    <p:extLst>
      <p:ext uri="{BB962C8B-B14F-4D97-AF65-F5344CB8AC3E}">
        <p14:creationId xmlns:p14="http://schemas.microsoft.com/office/powerpoint/2010/main" val="147824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0"/>
            <a:ext cx="5389217" cy="6858000"/>
          </a:xfrm>
          <a:prstGeom prst="rect">
            <a:avLst/>
          </a:prstGeom>
        </p:spPr>
      </p:pic>
    </p:spTree>
    <p:extLst>
      <p:ext uri="{BB962C8B-B14F-4D97-AF65-F5344CB8AC3E}">
        <p14:creationId xmlns:p14="http://schemas.microsoft.com/office/powerpoint/2010/main" val="208480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0"/>
            <a:ext cx="11755105" cy="6858000"/>
          </a:xfrm>
          <a:prstGeom prst="rect">
            <a:avLst/>
          </a:prstGeom>
        </p:spPr>
      </p:pic>
    </p:spTree>
    <p:extLst>
      <p:ext uri="{BB962C8B-B14F-4D97-AF65-F5344CB8AC3E}">
        <p14:creationId xmlns:p14="http://schemas.microsoft.com/office/powerpoint/2010/main" val="147124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40000" y="1682750"/>
            <a:ext cx="7112000" cy="3492500"/>
          </a:xfrm>
          <a:prstGeom prst="rect">
            <a:avLst/>
          </a:prstGeom>
        </p:spPr>
      </p:pic>
    </p:spTree>
    <p:extLst>
      <p:ext uri="{BB962C8B-B14F-4D97-AF65-F5344CB8AC3E}">
        <p14:creationId xmlns:p14="http://schemas.microsoft.com/office/powerpoint/2010/main" val="188914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636" y="71716"/>
            <a:ext cx="2540000" cy="66129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407" y="369743"/>
            <a:ext cx="3228672" cy="4560846"/>
          </a:xfrm>
          <a:prstGeom prst="rect">
            <a:avLst/>
          </a:prstGeom>
        </p:spPr>
      </p:pic>
    </p:spTree>
    <p:extLst>
      <p:ext uri="{BB962C8B-B14F-4D97-AF65-F5344CB8AC3E}">
        <p14:creationId xmlns:p14="http://schemas.microsoft.com/office/powerpoint/2010/main" val="53206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Device Tools</a:t>
            </a:r>
            <a:endParaRPr lang="en-US" dirty="0"/>
          </a:p>
        </p:txBody>
      </p:sp>
      <p:sp>
        <p:nvSpPr>
          <p:cNvPr id="3" name="Content Placeholder 2"/>
          <p:cNvSpPr>
            <a:spLocks noGrp="1"/>
          </p:cNvSpPr>
          <p:nvPr>
            <p:ph idx="1"/>
          </p:nvPr>
        </p:nvSpPr>
        <p:spPr/>
        <p:txBody>
          <a:bodyPr>
            <a:normAutofit/>
          </a:bodyPr>
          <a:lstStyle/>
          <a:p>
            <a:r>
              <a:rPr lang="en-US" sz="3200" dirty="0" smtClean="0"/>
              <a:t>Android Virtual Device Manager</a:t>
            </a:r>
          </a:p>
          <a:p>
            <a:r>
              <a:rPr lang="en-US" sz="3200" dirty="0" smtClean="0"/>
              <a:t>Android Emulator</a:t>
            </a:r>
          </a:p>
          <a:p>
            <a:r>
              <a:rPr lang="en-US" sz="3200" dirty="0" err="1" smtClean="0"/>
              <a:t>mksdcard</a:t>
            </a:r>
            <a:endParaRPr lang="en-US" sz="3200" dirty="0"/>
          </a:p>
        </p:txBody>
      </p:sp>
    </p:spTree>
    <p:extLst>
      <p:ext uri="{BB962C8B-B14F-4D97-AF65-F5344CB8AC3E}">
        <p14:creationId xmlns:p14="http://schemas.microsoft.com/office/powerpoint/2010/main" val="136324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Tools</a:t>
            </a:r>
            <a:endParaRPr lang="en-US" dirty="0"/>
          </a:p>
        </p:txBody>
      </p:sp>
      <p:sp>
        <p:nvSpPr>
          <p:cNvPr id="3" name="Content Placeholder 2"/>
          <p:cNvSpPr>
            <a:spLocks noGrp="1"/>
          </p:cNvSpPr>
          <p:nvPr>
            <p:ph idx="1"/>
          </p:nvPr>
        </p:nvSpPr>
        <p:spPr/>
        <p:txBody>
          <a:bodyPr>
            <a:normAutofit/>
          </a:bodyPr>
          <a:lstStyle/>
          <a:p>
            <a:r>
              <a:rPr lang="en-US" sz="3200" dirty="0" smtClean="0"/>
              <a:t>Hierarchy Viewer</a:t>
            </a:r>
          </a:p>
          <a:p>
            <a:r>
              <a:rPr lang="en-US" sz="3200" dirty="0" smtClean="0"/>
              <a:t>SDK Manager</a:t>
            </a:r>
          </a:p>
          <a:p>
            <a:r>
              <a:rPr lang="en-US" sz="3200" dirty="0" smtClean="0"/>
              <a:t>sqlite3</a:t>
            </a:r>
            <a:endParaRPr lang="en-US" sz="3200" dirty="0"/>
          </a:p>
        </p:txBody>
      </p:sp>
    </p:spTree>
    <p:extLst>
      <p:ext uri="{BB962C8B-B14F-4D97-AF65-F5344CB8AC3E}">
        <p14:creationId xmlns:p14="http://schemas.microsoft.com/office/powerpoint/2010/main" val="48796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1016" cy="6858000"/>
          </a:xfrm>
          <a:prstGeom prst="rect">
            <a:avLst/>
          </a:prstGeom>
        </p:spPr>
      </p:pic>
    </p:spTree>
    <p:extLst>
      <p:ext uri="{BB962C8B-B14F-4D97-AF65-F5344CB8AC3E}">
        <p14:creationId xmlns:p14="http://schemas.microsoft.com/office/powerpoint/2010/main" val="81591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Tools</a:t>
            </a:r>
            <a:endParaRPr lang="en-US" dirty="0"/>
          </a:p>
        </p:txBody>
      </p:sp>
      <p:sp>
        <p:nvSpPr>
          <p:cNvPr id="3" name="Content Placeholder 2"/>
          <p:cNvSpPr>
            <a:spLocks noGrp="1"/>
          </p:cNvSpPr>
          <p:nvPr>
            <p:ph idx="1"/>
          </p:nvPr>
        </p:nvSpPr>
        <p:spPr/>
        <p:txBody>
          <a:bodyPr>
            <a:normAutofit lnSpcReduction="10000"/>
          </a:bodyPr>
          <a:lstStyle/>
          <a:p>
            <a:r>
              <a:rPr lang="en-US" dirty="0" smtClean="0"/>
              <a:t>Android Monitor</a:t>
            </a:r>
          </a:p>
          <a:p>
            <a:r>
              <a:rPr lang="en-US" dirty="0" err="1" smtClean="0"/>
              <a:t>adb</a:t>
            </a:r>
            <a:endParaRPr lang="en-US" dirty="0" smtClean="0"/>
          </a:p>
          <a:p>
            <a:r>
              <a:rPr lang="en-US" dirty="0" smtClean="0"/>
              <a:t>ADB Shell commands</a:t>
            </a:r>
          </a:p>
          <a:p>
            <a:r>
              <a:rPr lang="en-US" dirty="0" err="1" smtClean="0"/>
              <a:t>Dalvik</a:t>
            </a:r>
            <a:r>
              <a:rPr lang="en-US" dirty="0" smtClean="0"/>
              <a:t> Debug Monitor Server (</a:t>
            </a:r>
            <a:r>
              <a:rPr lang="en-US" dirty="0" err="1"/>
              <a:t>d</a:t>
            </a:r>
            <a:r>
              <a:rPr lang="en-US" dirty="0" err="1" smtClean="0"/>
              <a:t>dms</a:t>
            </a:r>
            <a:r>
              <a:rPr lang="en-US" dirty="0" smtClean="0"/>
              <a:t>)</a:t>
            </a:r>
          </a:p>
          <a:p>
            <a:r>
              <a:rPr lang="en-US" dirty="0" smtClean="0"/>
              <a:t>Device Monitor</a:t>
            </a:r>
          </a:p>
          <a:p>
            <a:r>
              <a:rPr lang="en-US" dirty="0" err="1" smtClean="0"/>
              <a:t>Systrace</a:t>
            </a:r>
            <a:endParaRPr lang="en-US" dirty="0" smtClean="0"/>
          </a:p>
          <a:p>
            <a:r>
              <a:rPr lang="en-US" dirty="0" err="1" smtClean="0"/>
              <a:t>traceview</a:t>
            </a:r>
            <a:endParaRPr lang="en-US" dirty="0" smtClean="0"/>
          </a:p>
          <a:p>
            <a:r>
              <a:rPr lang="en-US" dirty="0" smtClean="0"/>
              <a:t>Tracer for OpenGL ES</a:t>
            </a:r>
          </a:p>
        </p:txBody>
      </p:sp>
    </p:spTree>
    <p:extLst>
      <p:ext uri="{BB962C8B-B14F-4D97-AF65-F5344CB8AC3E}">
        <p14:creationId xmlns:p14="http://schemas.microsoft.com/office/powerpoint/2010/main" val="19941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965" y="495301"/>
            <a:ext cx="7466668" cy="5582770"/>
          </a:xfrm>
          <a:prstGeom prst="rect">
            <a:avLst/>
          </a:prstGeom>
        </p:spPr>
      </p:pic>
    </p:spTree>
    <p:extLst>
      <p:ext uri="{BB962C8B-B14F-4D97-AF65-F5344CB8AC3E}">
        <p14:creationId xmlns:p14="http://schemas.microsoft.com/office/powerpoint/2010/main" val="198692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0"/>
            <a:ext cx="9523953" cy="6858000"/>
          </a:xfrm>
          <a:prstGeom prst="rect">
            <a:avLst/>
          </a:prstGeom>
        </p:spPr>
      </p:pic>
    </p:spTree>
    <p:extLst>
      <p:ext uri="{BB962C8B-B14F-4D97-AF65-F5344CB8AC3E}">
        <p14:creationId xmlns:p14="http://schemas.microsoft.com/office/powerpoint/2010/main" val="17797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793" y="1150470"/>
            <a:ext cx="6379135" cy="4079496"/>
          </a:xfrm>
          <a:prstGeom prst="rect">
            <a:avLst/>
          </a:prstGeom>
        </p:spPr>
      </p:pic>
    </p:spTree>
    <p:extLst>
      <p:ext uri="{BB962C8B-B14F-4D97-AF65-F5344CB8AC3E}">
        <p14:creationId xmlns:p14="http://schemas.microsoft.com/office/powerpoint/2010/main" val="592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Tools</a:t>
            </a:r>
            <a:endParaRPr lang="en-US" dirty="0"/>
          </a:p>
        </p:txBody>
      </p:sp>
      <p:sp>
        <p:nvSpPr>
          <p:cNvPr id="3" name="Content Placeholder 2"/>
          <p:cNvSpPr>
            <a:spLocks noGrp="1"/>
          </p:cNvSpPr>
          <p:nvPr>
            <p:ph idx="1"/>
          </p:nvPr>
        </p:nvSpPr>
        <p:spPr/>
        <p:txBody>
          <a:bodyPr/>
          <a:lstStyle/>
          <a:p>
            <a:r>
              <a:rPr lang="en-US" sz="3200" dirty="0" err="1" smtClean="0"/>
              <a:t>apksigner</a:t>
            </a:r>
            <a:endParaRPr lang="en-US" sz="3200" dirty="0" smtClean="0"/>
          </a:p>
          <a:p>
            <a:r>
              <a:rPr lang="en-US" sz="3200" dirty="0" smtClean="0"/>
              <a:t>JOBB</a:t>
            </a:r>
          </a:p>
          <a:p>
            <a:r>
              <a:rPr lang="en-US" sz="3200" dirty="0" err="1" smtClean="0"/>
              <a:t>ProGuard</a:t>
            </a:r>
            <a:endParaRPr lang="en-US" sz="3200" dirty="0" smtClean="0"/>
          </a:p>
          <a:p>
            <a:r>
              <a:rPr lang="en-US" sz="3200" dirty="0" err="1" smtClean="0"/>
              <a:t>zipalign</a:t>
            </a:r>
            <a:endParaRPr lang="en-US" sz="3200" dirty="0" smtClean="0"/>
          </a:p>
          <a:p>
            <a:endParaRPr lang="en-US" dirty="0"/>
          </a:p>
        </p:txBody>
      </p:sp>
    </p:spTree>
    <p:extLst>
      <p:ext uri="{BB962C8B-B14F-4D97-AF65-F5344CB8AC3E}">
        <p14:creationId xmlns:p14="http://schemas.microsoft.com/office/powerpoint/2010/main" val="21326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Tools</a:t>
            </a:r>
            <a:endParaRPr lang="en-US" dirty="0"/>
          </a:p>
        </p:txBody>
      </p:sp>
      <p:sp>
        <p:nvSpPr>
          <p:cNvPr id="3" name="Content Placeholder 2"/>
          <p:cNvSpPr>
            <a:spLocks noGrp="1"/>
          </p:cNvSpPr>
          <p:nvPr>
            <p:ph idx="1"/>
          </p:nvPr>
        </p:nvSpPr>
        <p:spPr/>
        <p:txBody>
          <a:bodyPr>
            <a:normAutofit/>
          </a:bodyPr>
          <a:lstStyle/>
          <a:p>
            <a:r>
              <a:rPr lang="en-US" sz="3200" dirty="0" smtClean="0"/>
              <a:t>Draw 9-patch</a:t>
            </a:r>
          </a:p>
          <a:p>
            <a:r>
              <a:rPr lang="en-US" sz="3200" dirty="0" smtClean="0"/>
              <a:t>etc1tool</a:t>
            </a:r>
            <a:endParaRPr lang="en-US" sz="3200" dirty="0"/>
          </a:p>
        </p:txBody>
      </p:sp>
    </p:spTree>
    <p:extLst>
      <p:ext uri="{BB962C8B-B14F-4D97-AF65-F5344CB8AC3E}">
        <p14:creationId xmlns:p14="http://schemas.microsoft.com/office/powerpoint/2010/main" val="81583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9900" y="1168400"/>
            <a:ext cx="11252200" cy="4521200"/>
          </a:xfrm>
          <a:prstGeom prst="rect">
            <a:avLst/>
          </a:prstGeom>
        </p:spPr>
      </p:pic>
    </p:spTree>
    <p:extLst>
      <p:ext uri="{BB962C8B-B14F-4D97-AF65-F5344CB8AC3E}">
        <p14:creationId xmlns:p14="http://schemas.microsoft.com/office/powerpoint/2010/main" val="170847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Thursday</a:t>
            </a:r>
            <a:endParaRPr lang="en-US" dirty="0"/>
          </a:p>
        </p:txBody>
      </p:sp>
      <p:sp>
        <p:nvSpPr>
          <p:cNvPr id="3" name="Content Placeholder 2"/>
          <p:cNvSpPr>
            <a:spLocks noGrp="1"/>
          </p:cNvSpPr>
          <p:nvPr>
            <p:ph idx="1"/>
          </p:nvPr>
        </p:nvSpPr>
        <p:spPr/>
        <p:txBody>
          <a:bodyPr>
            <a:normAutofit/>
          </a:bodyPr>
          <a:lstStyle/>
          <a:p>
            <a:r>
              <a:rPr lang="en-US" sz="3200" dirty="0" smtClean="0"/>
              <a:t>Under the hood</a:t>
            </a:r>
            <a:endParaRPr lang="en-US" sz="3200" dirty="0"/>
          </a:p>
        </p:txBody>
      </p:sp>
    </p:spTree>
    <p:extLst>
      <p:ext uri="{BB962C8B-B14F-4D97-AF65-F5344CB8AC3E}">
        <p14:creationId xmlns:p14="http://schemas.microsoft.com/office/powerpoint/2010/main" val="69452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38794"/>
            <a:ext cx="12192000" cy="2180412"/>
          </a:xfrm>
          <a:prstGeom prst="rect">
            <a:avLst/>
          </a:prstGeom>
        </p:spPr>
      </p:pic>
    </p:spTree>
    <p:extLst>
      <p:ext uri="{BB962C8B-B14F-4D97-AF65-F5344CB8AC3E}">
        <p14:creationId xmlns:p14="http://schemas.microsoft.com/office/powerpoint/2010/main" val="103428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693131"/>
            <a:ext cx="12192000" cy="1471737"/>
          </a:xfrm>
          <a:prstGeom prst="rect">
            <a:avLst/>
          </a:prstGeom>
        </p:spPr>
      </p:pic>
    </p:spTree>
    <p:extLst>
      <p:ext uri="{BB962C8B-B14F-4D97-AF65-F5344CB8AC3E}">
        <p14:creationId xmlns:p14="http://schemas.microsoft.com/office/powerpoint/2010/main" val="121269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47" y="215153"/>
            <a:ext cx="4057546"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841" y="215153"/>
            <a:ext cx="5003800" cy="5295900"/>
          </a:xfrm>
          <a:prstGeom prst="rect">
            <a:avLst/>
          </a:prstGeom>
        </p:spPr>
      </p:pic>
    </p:spTree>
    <p:extLst>
      <p:ext uri="{BB962C8B-B14F-4D97-AF65-F5344CB8AC3E}">
        <p14:creationId xmlns:p14="http://schemas.microsoft.com/office/powerpoint/2010/main" val="103525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2152</Words>
  <Application>Microsoft Macintosh PowerPoint</Application>
  <PresentationFormat>Widescreen</PresentationFormat>
  <Paragraphs>298</Paragraphs>
  <Slides>60</Slides>
  <Notes>60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60</vt:i4>
      </vt:variant>
    </vt:vector>
  </HeadingPairs>
  <TitlesOfParts>
    <vt:vector size="62" baseType="lpstr">
      <vt:lpstr>Arial</vt:lpstr>
      <vt:lpstr>Diamond Grid 16x9</vt:lpstr>
      <vt:lpstr>Building Android apps – Week 9a</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Android Studio do?</vt:lpstr>
      <vt:lpstr>PowerPoint Presentation</vt:lpstr>
      <vt:lpstr>PowerPoint Presentation</vt:lpstr>
      <vt:lpstr>ADB – Android Debug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commands</vt:lpstr>
      <vt:lpstr>Emulators</vt:lpstr>
      <vt:lpstr>Speeding up the Emulator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Device Tools</vt:lpstr>
      <vt:lpstr>Development Tools</vt:lpstr>
      <vt:lpstr>PowerPoint Presentation</vt:lpstr>
      <vt:lpstr>Debugging Tools</vt:lpstr>
      <vt:lpstr>PowerPoint Presentation</vt:lpstr>
      <vt:lpstr>PowerPoint Presentation</vt:lpstr>
      <vt:lpstr>PowerPoint Presentation</vt:lpstr>
      <vt:lpstr>Build Tools</vt:lpstr>
      <vt:lpstr>Image Tools</vt:lpstr>
      <vt:lpstr>Thursday</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2016-10-11T19:53:06Z</cp:lastPrinted>
  <dcterms:created xsi:type="dcterms:W3CDTF">2016-08-20T19:03:32Z</dcterms:created>
  <dcterms:modified xsi:type="dcterms:W3CDTF">2016-10-18T23:52:45Z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